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70" r:id="rId11"/>
    <p:sldId id="263" r:id="rId12"/>
    <p:sldId id="264" r:id="rId13"/>
    <p:sldId id="274" r:id="rId14"/>
    <p:sldId id="266" r:id="rId15"/>
    <p:sldId id="267" r:id="rId16"/>
    <p:sldId id="271" r:id="rId17"/>
    <p:sldId id="272" r:id="rId18"/>
    <p:sldId id="268" r:id="rId19"/>
  </p:sldIdLst>
  <p:sldSz cx="18288000" cy="10287000"/>
  <p:notesSz cx="6858000" cy="9144000"/>
  <p:embeddedFontLst>
    <p:embeddedFont>
      <p:font typeface="Arial Bold" panose="020B0604020202020204" charset="0"/>
      <p:regular r:id="rId20"/>
    </p:embeddedFont>
    <p:embeddedFont>
      <p:font typeface="Arial Italics" panose="020B0604020202020204" charset="0"/>
      <p:regular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034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474848" y="324256"/>
            <a:ext cx="7194152" cy="9638488"/>
            <a:chOff x="0" y="0"/>
            <a:chExt cx="3816350" cy="5113020"/>
          </a:xfrm>
        </p:grpSpPr>
        <p:sp>
          <p:nvSpPr>
            <p:cNvPr id="3" name="Freeform 3"/>
            <p:cNvSpPr/>
            <p:nvPr/>
          </p:nvSpPr>
          <p:spPr>
            <a:xfrm>
              <a:off x="-2544" y="-2562"/>
              <a:ext cx="3826554" cy="5116856"/>
            </a:xfrm>
            <a:custGeom>
              <a:avLst/>
              <a:gdLst/>
              <a:ahLst/>
              <a:cxnLst/>
              <a:rect l="l" t="t" r="r" b="b"/>
              <a:pathLst>
                <a:path w="3826554" h="5116856">
                  <a:moveTo>
                    <a:pt x="1291594" y="2550182"/>
                  </a:moveTo>
                  <a:cubicBezTo>
                    <a:pt x="1291594" y="2344442"/>
                    <a:pt x="1292864" y="2138702"/>
                    <a:pt x="1291594" y="1932962"/>
                  </a:cubicBezTo>
                  <a:cubicBezTo>
                    <a:pt x="1290324" y="1532912"/>
                    <a:pt x="1010924" y="1250972"/>
                    <a:pt x="610874" y="1240812"/>
                  </a:cubicBezTo>
                  <a:cubicBezTo>
                    <a:pt x="269244" y="1223032"/>
                    <a:pt x="6354" y="932202"/>
                    <a:pt x="24134" y="589302"/>
                  </a:cubicBezTo>
                  <a:cubicBezTo>
                    <a:pt x="40644" y="269262"/>
                    <a:pt x="299724" y="13992"/>
                    <a:pt x="619764" y="2562"/>
                  </a:cubicBezTo>
                  <a:cubicBezTo>
                    <a:pt x="956314" y="22"/>
                    <a:pt x="1230634" y="270532"/>
                    <a:pt x="1239524" y="610892"/>
                  </a:cubicBezTo>
                  <a:cubicBezTo>
                    <a:pt x="1248414" y="1007132"/>
                    <a:pt x="1521464" y="1281452"/>
                    <a:pt x="1917704" y="1294152"/>
                  </a:cubicBezTo>
                  <a:cubicBezTo>
                    <a:pt x="2268224" y="1305582"/>
                    <a:pt x="2527304" y="1571012"/>
                    <a:pt x="2528574" y="1922802"/>
                  </a:cubicBezTo>
                  <a:cubicBezTo>
                    <a:pt x="2529844" y="2338092"/>
                    <a:pt x="2528574" y="2754652"/>
                    <a:pt x="2528574" y="3169942"/>
                  </a:cubicBezTo>
                  <a:cubicBezTo>
                    <a:pt x="2528574" y="3585232"/>
                    <a:pt x="2804164" y="3864632"/>
                    <a:pt x="3215644" y="3878602"/>
                  </a:cubicBezTo>
                  <a:cubicBezTo>
                    <a:pt x="3557274" y="3882412"/>
                    <a:pt x="3830324" y="4163082"/>
                    <a:pt x="3826514" y="4504712"/>
                  </a:cubicBezTo>
                  <a:cubicBezTo>
                    <a:pt x="3822704" y="4846342"/>
                    <a:pt x="3542034" y="5119392"/>
                    <a:pt x="3200404" y="5115582"/>
                  </a:cubicBezTo>
                  <a:cubicBezTo>
                    <a:pt x="2863854" y="5115582"/>
                    <a:pt x="2592074" y="4845072"/>
                    <a:pt x="2583184" y="4503442"/>
                  </a:cubicBezTo>
                  <a:cubicBezTo>
                    <a:pt x="2574294" y="4113551"/>
                    <a:pt x="2294894" y="3832882"/>
                    <a:pt x="1907544" y="3822721"/>
                  </a:cubicBezTo>
                  <a:cubicBezTo>
                    <a:pt x="1557024" y="3815101"/>
                    <a:pt x="1295404" y="3549671"/>
                    <a:pt x="1292864" y="3197881"/>
                  </a:cubicBezTo>
                  <a:cubicBezTo>
                    <a:pt x="1290324" y="2981982"/>
                    <a:pt x="1292864" y="2766082"/>
                    <a:pt x="1291594" y="2550182"/>
                  </a:cubicBezTo>
                  <a:lnTo>
                    <a:pt x="1291594" y="2550182"/>
                  </a:lnTo>
                  <a:close/>
                  <a:moveTo>
                    <a:pt x="3820164" y="1913912"/>
                  </a:moveTo>
                  <a:lnTo>
                    <a:pt x="3820164" y="3185182"/>
                  </a:lnTo>
                  <a:cubicBezTo>
                    <a:pt x="3818894" y="3547132"/>
                    <a:pt x="3550924" y="3823992"/>
                    <a:pt x="3200404" y="3822722"/>
                  </a:cubicBezTo>
                  <a:cubicBezTo>
                    <a:pt x="2849884" y="3821453"/>
                    <a:pt x="2584454" y="3547132"/>
                    <a:pt x="2583184" y="3188992"/>
                  </a:cubicBezTo>
                  <a:cubicBezTo>
                    <a:pt x="2583184" y="2333012"/>
                    <a:pt x="2583184" y="1477032"/>
                    <a:pt x="2584454" y="622322"/>
                  </a:cubicBezTo>
                  <a:cubicBezTo>
                    <a:pt x="2581914" y="281962"/>
                    <a:pt x="2856234" y="2562"/>
                    <a:pt x="3196594" y="22"/>
                  </a:cubicBezTo>
                  <a:cubicBezTo>
                    <a:pt x="3502664" y="-2518"/>
                    <a:pt x="3763014" y="218462"/>
                    <a:pt x="3811274" y="520722"/>
                  </a:cubicBezTo>
                  <a:cubicBezTo>
                    <a:pt x="3817624" y="561362"/>
                    <a:pt x="3820164" y="603272"/>
                    <a:pt x="3818894" y="643912"/>
                  </a:cubicBezTo>
                  <a:cubicBezTo>
                    <a:pt x="3820164" y="1068092"/>
                    <a:pt x="3821434" y="1491002"/>
                    <a:pt x="3820164" y="1913912"/>
                  </a:cubicBezTo>
                  <a:close/>
                  <a:moveTo>
                    <a:pt x="623574" y="2583202"/>
                  </a:moveTo>
                  <a:cubicBezTo>
                    <a:pt x="962664" y="2587012"/>
                    <a:pt x="1231904" y="2857522"/>
                    <a:pt x="1239524" y="3204232"/>
                  </a:cubicBezTo>
                  <a:cubicBezTo>
                    <a:pt x="1245874" y="3515382"/>
                    <a:pt x="1436374" y="3769382"/>
                    <a:pt x="1732284" y="3851932"/>
                  </a:cubicBezTo>
                  <a:cubicBezTo>
                    <a:pt x="1795784" y="3868442"/>
                    <a:pt x="1860554" y="3876062"/>
                    <a:pt x="1926594" y="3877332"/>
                  </a:cubicBezTo>
                  <a:cubicBezTo>
                    <a:pt x="2252984" y="3891302"/>
                    <a:pt x="2514604" y="4145302"/>
                    <a:pt x="2528574" y="4465342"/>
                  </a:cubicBezTo>
                  <a:cubicBezTo>
                    <a:pt x="2545084" y="4793002"/>
                    <a:pt x="2302514" y="5076212"/>
                    <a:pt x="1976124" y="5111772"/>
                  </a:cubicBezTo>
                  <a:cubicBezTo>
                    <a:pt x="1615444" y="5153682"/>
                    <a:pt x="1304294" y="4875552"/>
                    <a:pt x="1292864" y="4497092"/>
                  </a:cubicBezTo>
                  <a:cubicBezTo>
                    <a:pt x="1282704" y="4213882"/>
                    <a:pt x="1154434" y="4004332"/>
                    <a:pt x="896624" y="3887492"/>
                  </a:cubicBezTo>
                  <a:cubicBezTo>
                    <a:pt x="810264" y="3846852"/>
                    <a:pt x="707394" y="3830342"/>
                    <a:pt x="610874" y="3825262"/>
                  </a:cubicBezTo>
                  <a:cubicBezTo>
                    <a:pt x="288294" y="3810022"/>
                    <a:pt x="29214" y="3569992"/>
                    <a:pt x="5084" y="3253762"/>
                  </a:cubicBezTo>
                  <a:cubicBezTo>
                    <a:pt x="-20316" y="2936262"/>
                    <a:pt x="199394" y="2650512"/>
                    <a:pt x="513084" y="2594632"/>
                  </a:cubicBezTo>
                  <a:cubicBezTo>
                    <a:pt x="549914" y="2588282"/>
                    <a:pt x="586744" y="2587012"/>
                    <a:pt x="623574" y="2583202"/>
                  </a:cubicBezTo>
                  <a:close/>
                  <a:moveTo>
                    <a:pt x="3814" y="1911372"/>
                  </a:moveTo>
                  <a:cubicBezTo>
                    <a:pt x="5084" y="1569742"/>
                    <a:pt x="281944" y="1292882"/>
                    <a:pt x="623574" y="1294152"/>
                  </a:cubicBezTo>
                  <a:cubicBezTo>
                    <a:pt x="965204" y="1295422"/>
                    <a:pt x="1242064" y="1572282"/>
                    <a:pt x="1240794" y="1913912"/>
                  </a:cubicBezTo>
                  <a:cubicBezTo>
                    <a:pt x="1239524" y="2255542"/>
                    <a:pt x="963934" y="2531132"/>
                    <a:pt x="622304" y="2531132"/>
                  </a:cubicBezTo>
                  <a:cubicBezTo>
                    <a:pt x="280674" y="2531132"/>
                    <a:pt x="3814" y="2254272"/>
                    <a:pt x="3814" y="1912642"/>
                  </a:cubicBezTo>
                  <a:cubicBezTo>
                    <a:pt x="3814" y="1912642"/>
                    <a:pt x="3814" y="1911372"/>
                    <a:pt x="3814" y="1911372"/>
                  </a:cubicBezTo>
                  <a:close/>
                  <a:moveTo>
                    <a:pt x="1911354" y="2562"/>
                  </a:moveTo>
                  <a:cubicBezTo>
                    <a:pt x="1568454" y="1292"/>
                    <a:pt x="1290324" y="276882"/>
                    <a:pt x="1289054" y="619782"/>
                  </a:cubicBezTo>
                  <a:cubicBezTo>
                    <a:pt x="1287784" y="962682"/>
                    <a:pt x="1563374" y="1240812"/>
                    <a:pt x="1906274" y="1242082"/>
                  </a:cubicBezTo>
                  <a:cubicBezTo>
                    <a:pt x="2249174" y="1243352"/>
                    <a:pt x="2527304" y="967762"/>
                    <a:pt x="2528574" y="624862"/>
                  </a:cubicBezTo>
                  <a:cubicBezTo>
                    <a:pt x="2528574" y="622322"/>
                    <a:pt x="2528574" y="621052"/>
                    <a:pt x="2528574" y="618512"/>
                  </a:cubicBezTo>
                  <a:cubicBezTo>
                    <a:pt x="2526034" y="279422"/>
                    <a:pt x="2250444" y="5102"/>
                    <a:pt x="1911354" y="2562"/>
                  </a:cubicBezTo>
                  <a:close/>
                  <a:moveTo>
                    <a:pt x="622304" y="3877332"/>
                  </a:moveTo>
                  <a:cubicBezTo>
                    <a:pt x="279404" y="3876062"/>
                    <a:pt x="1274" y="4151652"/>
                    <a:pt x="4" y="4494552"/>
                  </a:cubicBezTo>
                  <a:cubicBezTo>
                    <a:pt x="-1266" y="4837452"/>
                    <a:pt x="274324" y="5115582"/>
                    <a:pt x="617224" y="5116852"/>
                  </a:cubicBezTo>
                  <a:cubicBezTo>
                    <a:pt x="960124" y="5118122"/>
                    <a:pt x="1238254" y="4842532"/>
                    <a:pt x="1239524" y="4499632"/>
                  </a:cubicBezTo>
                  <a:cubicBezTo>
                    <a:pt x="1239524" y="4497092"/>
                    <a:pt x="1239524" y="4495822"/>
                    <a:pt x="1239524" y="4493282"/>
                  </a:cubicBezTo>
                  <a:cubicBezTo>
                    <a:pt x="1236984" y="4154192"/>
                    <a:pt x="961394" y="3879872"/>
                    <a:pt x="622304" y="3877332"/>
                  </a:cubicBezTo>
                  <a:close/>
                </a:path>
              </a:pathLst>
            </a:custGeom>
            <a:blipFill>
              <a:blip r:embed="rId2"/>
              <a:stretch>
                <a:fillRect l="-50352" r="-5035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AutoShape 4"/>
          <p:cNvSpPr/>
          <p:nvPr/>
        </p:nvSpPr>
        <p:spPr>
          <a:xfrm>
            <a:off x="1028700" y="4686300"/>
            <a:ext cx="5937978" cy="0"/>
          </a:xfrm>
          <a:prstGeom prst="line">
            <a:avLst/>
          </a:prstGeom>
          <a:ln w="76200" cap="flat">
            <a:solidFill>
              <a:srgbClr val="00BF63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flipH="1">
            <a:off x="9119339" y="1028700"/>
            <a:ext cx="6144868" cy="9851491"/>
          </a:xfrm>
          <a:custGeom>
            <a:avLst/>
            <a:gdLst/>
            <a:ahLst/>
            <a:cxnLst/>
            <a:rect l="l" t="t" r="r" b="b"/>
            <a:pathLst>
              <a:path w="6144868" h="9851491">
                <a:moveTo>
                  <a:pt x="6144867" y="0"/>
                </a:moveTo>
                <a:lnTo>
                  <a:pt x="0" y="0"/>
                </a:lnTo>
                <a:lnTo>
                  <a:pt x="0" y="9851491"/>
                </a:lnTo>
                <a:lnTo>
                  <a:pt x="6144867" y="9851491"/>
                </a:lnTo>
                <a:lnTo>
                  <a:pt x="614486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028700" y="1271536"/>
            <a:ext cx="6397223" cy="284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0"/>
              </a:lnSpc>
            </a:pPr>
            <a:r>
              <a:rPr lang="en-US" sz="8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Projeto</a:t>
            </a:r>
            <a:r>
              <a:rPr lang="en-US" sz="8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400" b="1" dirty="0" err="1">
                <a:solidFill>
                  <a:srgbClr val="FF6300"/>
                </a:solidFill>
                <a:latin typeface="Arial Bold"/>
                <a:ea typeface="Arial Bold"/>
                <a:cs typeface="Arial Bold"/>
                <a:sym typeface="Arial Bold"/>
              </a:rPr>
              <a:t>Sementes</a:t>
            </a:r>
            <a:r>
              <a:rPr lang="en-US" sz="8400" b="1" dirty="0">
                <a:solidFill>
                  <a:srgbClr val="FF63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algn="l">
              <a:lnSpc>
                <a:spcPts val="7140"/>
              </a:lnSpc>
            </a:pPr>
            <a:r>
              <a:rPr lang="en-US" sz="8400" b="1" dirty="0">
                <a:solidFill>
                  <a:srgbClr val="FF6300"/>
                </a:solidFill>
                <a:latin typeface="Arial Bold"/>
                <a:ea typeface="Arial Bold"/>
                <a:cs typeface="Arial Bold"/>
                <a:sym typeface="Arial Bold"/>
              </a:rPr>
              <a:t>de </a:t>
            </a:r>
            <a:r>
              <a:rPr lang="en-US" sz="8400" b="1" dirty="0" err="1">
                <a:solidFill>
                  <a:srgbClr val="FF6300"/>
                </a:solidFill>
                <a:latin typeface="Arial Bold"/>
                <a:ea typeface="Arial Bold"/>
                <a:cs typeface="Arial Bold"/>
                <a:sym typeface="Arial Bold"/>
              </a:rPr>
              <a:t>Inclusão</a:t>
            </a:r>
            <a:endParaRPr lang="en-US" sz="8400" b="1" dirty="0">
              <a:solidFill>
                <a:srgbClr val="FF63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BB25EDD3-D0B6-77C1-21DB-2603B0CE9E6A}"/>
              </a:ext>
            </a:extLst>
          </p:cNvPr>
          <p:cNvSpPr txBox="1"/>
          <p:nvPr/>
        </p:nvSpPr>
        <p:spPr>
          <a:xfrm>
            <a:off x="1068856" y="3940840"/>
            <a:ext cx="67437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520"/>
              </a:lnSpc>
              <a:defRPr sz="2000" spc="200">
                <a:solidFill>
                  <a:srgbClr val="00BF63">
                    <a:alpha val="49804"/>
                  </a:srgbClr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US" sz="2200" dirty="0">
                <a:sym typeface="Arial Italics"/>
              </a:rPr>
              <a:t>Redes </a:t>
            </a:r>
            <a:r>
              <a:rPr lang="en-US" sz="2200" dirty="0" err="1">
                <a:sym typeface="Arial Italics"/>
              </a:rPr>
              <a:t>Agroecológicas</a:t>
            </a:r>
            <a:r>
              <a:rPr lang="en-US" sz="2200" dirty="0">
                <a:sym typeface="Arial Italics"/>
              </a:rPr>
              <a:t> Campo e </a:t>
            </a:r>
            <a:r>
              <a:rPr lang="en-US" sz="2200" dirty="0" err="1">
                <a:sym typeface="Arial Italics"/>
              </a:rPr>
              <a:t>Cidade</a:t>
            </a:r>
            <a:endParaRPr lang="en-US" sz="2200" dirty="0">
              <a:sym typeface="Arial Italics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3BB57CE-1F24-8FF9-BC12-8D83FD3F17C6}"/>
              </a:ext>
            </a:extLst>
          </p:cNvPr>
          <p:cNvGrpSpPr/>
          <p:nvPr/>
        </p:nvGrpSpPr>
        <p:grpSpPr>
          <a:xfrm>
            <a:off x="1028700" y="7734300"/>
            <a:ext cx="5937978" cy="1672132"/>
            <a:chOff x="842045" y="651968"/>
            <a:chExt cx="5937978" cy="1672132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E758C5B2-76FB-2016-A0DF-E6F034C51E84}"/>
                </a:ext>
              </a:extLst>
            </p:cNvPr>
            <p:cNvSpPr/>
            <p:nvPr/>
          </p:nvSpPr>
          <p:spPr>
            <a:xfrm>
              <a:off x="842045" y="651968"/>
              <a:ext cx="5937978" cy="1672132"/>
            </a:xfrm>
            <a:prstGeom prst="roundRect">
              <a:avLst>
                <a:gd name="adj" fmla="val 142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4908802" y="1370845"/>
              <a:ext cx="1265594" cy="748283"/>
            </a:xfrm>
            <a:custGeom>
              <a:avLst/>
              <a:gdLst/>
              <a:ahLst/>
              <a:cxnLst/>
              <a:rect l="l" t="t" r="r" b="b"/>
              <a:pathLst>
                <a:path w="1159588" h="685607">
                  <a:moveTo>
                    <a:pt x="0" y="0"/>
                  </a:moveTo>
                  <a:lnTo>
                    <a:pt x="1159588" y="0"/>
                  </a:lnTo>
                  <a:lnTo>
                    <a:pt x="1159588" y="685607"/>
                  </a:lnTo>
                  <a:lnTo>
                    <a:pt x="0" y="685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50927" y="1333500"/>
              <a:ext cx="1243282" cy="783473"/>
            </a:xfrm>
            <a:custGeom>
              <a:avLst/>
              <a:gdLst/>
              <a:ahLst/>
              <a:cxnLst/>
              <a:rect l="l" t="t" r="r" b="b"/>
              <a:pathLst>
                <a:path w="1274024" h="802635">
                  <a:moveTo>
                    <a:pt x="0" y="0"/>
                  </a:moveTo>
                  <a:lnTo>
                    <a:pt x="1274024" y="0"/>
                  </a:lnTo>
                  <a:lnTo>
                    <a:pt x="1274024" y="802635"/>
                  </a:lnTo>
                  <a:lnTo>
                    <a:pt x="0" y="802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24090FAC-36C0-5937-42F4-13891F215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680" t="8076" r="14751" b="9591"/>
            <a:stretch>
              <a:fillRect/>
            </a:stretch>
          </p:blipFill>
          <p:spPr>
            <a:xfrm>
              <a:off x="2977787" y="1269042"/>
              <a:ext cx="804180" cy="912387"/>
            </a:xfrm>
            <a:prstGeom prst="rect">
              <a:avLst/>
            </a:prstGeom>
          </p:spPr>
        </p:pic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4621E28-0BB5-0B9F-6697-5872C90A4FBA}"/>
                </a:ext>
              </a:extLst>
            </p:cNvPr>
            <p:cNvSpPr txBox="1"/>
            <p:nvPr/>
          </p:nvSpPr>
          <p:spPr>
            <a:xfrm>
              <a:off x="1028700" y="738409"/>
              <a:ext cx="3009900" cy="27578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2520"/>
                </a:lnSpc>
                <a:defRPr sz="2000" spc="200">
                  <a:solidFill>
                    <a:srgbClr val="00BF63">
                      <a:alpha val="49804"/>
                    </a:srgbClr>
                  </a:solidFill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sz="1200" spc="0" dirty="0">
                  <a:solidFill>
                    <a:srgbClr val="01493A"/>
                  </a:solidFill>
                  <a:latin typeface="Trebuchet MS" panose="020B0603020202020204" pitchFamily="34" charset="0"/>
                  <a:sym typeface="Arial Italics"/>
                </a:rPr>
                <a:t>Realização</a:t>
              </a:r>
              <a:endParaRPr lang="en-US" sz="1400" spc="0" dirty="0">
                <a:solidFill>
                  <a:srgbClr val="01493A"/>
                </a:solidFill>
                <a:latin typeface="Trebuchet MS" panose="020B0603020202020204" pitchFamily="34" charset="0"/>
                <a:sym typeface="Arial Italics"/>
              </a:endParaRPr>
            </a:p>
          </p:txBody>
        </p:sp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F8A3466B-7C83-E3FA-A043-885F0D9F59B2}"/>
                </a:ext>
              </a:extLst>
            </p:cNvPr>
            <p:cNvSpPr txBox="1"/>
            <p:nvPr/>
          </p:nvSpPr>
          <p:spPr>
            <a:xfrm>
              <a:off x="4935500" y="738408"/>
              <a:ext cx="482982" cy="2757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2520"/>
                </a:lnSpc>
                <a:defRPr sz="2000" spc="200">
                  <a:solidFill>
                    <a:srgbClr val="00BF63">
                      <a:alpha val="49804"/>
                    </a:srgbClr>
                  </a:solidFill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sz="1200" spc="0" dirty="0">
                  <a:solidFill>
                    <a:srgbClr val="01493A"/>
                  </a:solidFill>
                  <a:latin typeface="Trebuchet MS" panose="020B0603020202020204" pitchFamily="34" charset="0"/>
                  <a:sym typeface="Arial Italics"/>
                </a:rPr>
                <a:t>Apoio</a:t>
              </a:r>
              <a:endParaRPr lang="en-US" sz="1400" spc="0" dirty="0">
                <a:solidFill>
                  <a:srgbClr val="01493A"/>
                </a:solidFill>
                <a:latin typeface="Trebuchet MS" panose="020B0603020202020204" pitchFamily="34" charset="0"/>
                <a:sym typeface="Arial Italics"/>
              </a:endParaRPr>
            </a:p>
          </p:txBody>
        </p:sp>
        <p:sp>
          <p:nvSpPr>
            <p:cNvPr id="25" name="AutoShape 4">
              <a:extLst>
                <a:ext uri="{FF2B5EF4-FFF2-40B4-BE49-F238E27FC236}">
                  <a16:creationId xmlns:a16="http://schemas.microsoft.com/office/drawing/2014/main" id="{7CE37BF3-54C9-2F39-2A16-4C8C7EAD7966}"/>
                </a:ext>
              </a:extLst>
            </p:cNvPr>
            <p:cNvSpPr/>
            <p:nvPr/>
          </p:nvSpPr>
          <p:spPr>
            <a:xfrm>
              <a:off x="982617" y="1104900"/>
              <a:ext cx="2827383" cy="0"/>
            </a:xfrm>
            <a:prstGeom prst="line">
              <a:avLst/>
            </a:prstGeom>
            <a:ln w="28575" cap="flat">
              <a:solidFill>
                <a:schemeClr val="bg1">
                  <a:lumMod val="75000"/>
                  <a:alpha val="49804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AutoShape 4">
              <a:extLst>
                <a:ext uri="{FF2B5EF4-FFF2-40B4-BE49-F238E27FC236}">
                  <a16:creationId xmlns:a16="http://schemas.microsoft.com/office/drawing/2014/main" id="{B4E9872B-78F2-501D-840C-38B98F4B845E}"/>
                </a:ext>
              </a:extLst>
            </p:cNvPr>
            <p:cNvSpPr/>
            <p:nvPr/>
          </p:nvSpPr>
          <p:spPr>
            <a:xfrm>
              <a:off x="4945017" y="1084729"/>
              <a:ext cx="1684383" cy="0"/>
            </a:xfrm>
            <a:prstGeom prst="line">
              <a:avLst/>
            </a:prstGeom>
            <a:ln w="28575" cap="flat">
              <a:solidFill>
                <a:schemeClr val="bg1">
                  <a:lumMod val="75000"/>
                  <a:alpha val="49804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DC3E1A-66AA-6AF1-2531-B765E5FD2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C8F77AE-D5E8-E818-106C-A2D4364833A4}"/>
              </a:ext>
            </a:extLst>
          </p:cNvPr>
          <p:cNvGrpSpPr/>
          <p:nvPr/>
        </p:nvGrpSpPr>
        <p:grpSpPr>
          <a:xfrm>
            <a:off x="0" y="3132161"/>
            <a:ext cx="18288000" cy="7154839"/>
            <a:chOff x="0" y="0"/>
            <a:chExt cx="4816593" cy="188440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F690945-0738-B6C7-9547-369420D1DFD8}"/>
                </a:ext>
              </a:extLst>
            </p:cNvPr>
            <p:cNvSpPr/>
            <p:nvPr/>
          </p:nvSpPr>
          <p:spPr>
            <a:xfrm>
              <a:off x="0" y="0"/>
              <a:ext cx="4816592" cy="1884402"/>
            </a:xfrm>
            <a:custGeom>
              <a:avLst/>
              <a:gdLst/>
              <a:ahLst/>
              <a:cxnLst/>
              <a:rect l="l" t="t" r="r" b="b"/>
              <a:pathLst>
                <a:path w="4816592" h="1884402">
                  <a:moveTo>
                    <a:pt x="0" y="0"/>
                  </a:moveTo>
                  <a:lnTo>
                    <a:pt x="4816592" y="0"/>
                  </a:lnTo>
                  <a:lnTo>
                    <a:pt x="4816592" y="1884402"/>
                  </a:lnTo>
                  <a:lnTo>
                    <a:pt x="0" y="1884402"/>
                  </a:lnTo>
                  <a:close/>
                </a:path>
              </a:pathLst>
            </a:custGeom>
            <a:solidFill>
              <a:srgbClr val="002E2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F715F5D-BE2C-E25E-4957-53F4ADBB9E46}"/>
                </a:ext>
              </a:extLst>
            </p:cNvPr>
            <p:cNvSpPr txBox="1"/>
            <p:nvPr/>
          </p:nvSpPr>
          <p:spPr>
            <a:xfrm>
              <a:off x="0" y="-47625"/>
              <a:ext cx="4816593" cy="1932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98D5C2B-740E-868D-8B67-B9D2F5E397A7}"/>
              </a:ext>
            </a:extLst>
          </p:cNvPr>
          <p:cNvGrpSpPr/>
          <p:nvPr/>
        </p:nvGrpSpPr>
        <p:grpSpPr>
          <a:xfrm>
            <a:off x="0" y="3122636"/>
            <a:ext cx="6102447" cy="7164364"/>
            <a:chOff x="0" y="0"/>
            <a:chExt cx="1607229" cy="188691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8D18170-A141-2D98-F362-57F87AFCAC88}"/>
                </a:ext>
              </a:extLst>
            </p:cNvPr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74ECE28-8DE3-3C12-620D-814CA29A3F8F}"/>
                </a:ext>
              </a:extLst>
            </p:cNvPr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280F47C-7E7B-F851-6537-CF0755762CFA}"/>
              </a:ext>
            </a:extLst>
          </p:cNvPr>
          <p:cNvGrpSpPr/>
          <p:nvPr/>
        </p:nvGrpSpPr>
        <p:grpSpPr>
          <a:xfrm>
            <a:off x="12185553" y="3132161"/>
            <a:ext cx="6102447" cy="7164364"/>
            <a:chOff x="0" y="0"/>
            <a:chExt cx="1607229" cy="188691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3BBFCF0-D554-1C73-E878-13BCADA1CCAD}"/>
                </a:ext>
              </a:extLst>
            </p:cNvPr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A04D1FC-2C70-7BA2-097F-C1334C6AC550}"/>
                </a:ext>
              </a:extLst>
            </p:cNvPr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6158C05E-7610-EA9B-1CB2-560449BA029D}"/>
              </a:ext>
            </a:extLst>
          </p:cNvPr>
          <p:cNvSpPr/>
          <p:nvPr/>
        </p:nvSpPr>
        <p:spPr>
          <a:xfrm>
            <a:off x="635070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A9CA91B-E5C5-3EBE-7736-8932707DECEA}"/>
              </a:ext>
            </a:extLst>
          </p:cNvPr>
          <p:cNvGrpSpPr/>
          <p:nvPr/>
        </p:nvGrpSpPr>
        <p:grpSpPr>
          <a:xfrm>
            <a:off x="2553779" y="3496673"/>
            <a:ext cx="910694" cy="910694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4AC7510-8254-6548-43C3-58CDB471089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29C6D5F-FCE2-175E-A42D-2E9545588DE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02489519-94F4-2D43-EA64-7652EF1F27ED}"/>
              </a:ext>
            </a:extLst>
          </p:cNvPr>
          <p:cNvSpPr txBox="1"/>
          <p:nvPr/>
        </p:nvSpPr>
        <p:spPr>
          <a:xfrm>
            <a:off x="9116312" y="631593"/>
            <a:ext cx="8515569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pt-BR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Os Cursos de Capacitação são ações formativas voltadas ao fortalecimento técnico, organizativo e social dos participantes do projeto. Estruturados a partir das demandas dos territórios, os cursos articulam conhecimentos técnicos, saberes populares e práticas coletivas, contribuindo para a autonomia produtiva e organizacional.</a:t>
            </a:r>
            <a:endParaRPr lang="en-US" sz="2000" spc="-20" dirty="0">
              <a:solidFill>
                <a:srgbClr val="002E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11A0B7E-D1F9-E153-27EF-D2881E0CAA25}"/>
              </a:ext>
            </a:extLst>
          </p:cNvPr>
          <p:cNvSpPr txBox="1"/>
          <p:nvPr/>
        </p:nvSpPr>
        <p:spPr>
          <a:xfrm>
            <a:off x="921352" y="664931"/>
            <a:ext cx="677484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u="sng" dirty="0" err="1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Cursos</a:t>
            </a:r>
            <a:r>
              <a:rPr lang="en-US" sz="6999" b="1" u="sng" dirty="0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sz="6999" b="1" u="sng" dirty="0" err="1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Capacitação</a:t>
            </a:r>
            <a:endParaRPr lang="en-US" sz="6999" b="1" u="sng" dirty="0">
              <a:solidFill>
                <a:srgbClr val="002E2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C5EA79B-B2F3-D215-BD82-5F3FD3290C0E}"/>
              </a:ext>
            </a:extLst>
          </p:cNvPr>
          <p:cNvSpPr txBox="1"/>
          <p:nvPr/>
        </p:nvSpPr>
        <p:spPr>
          <a:xfrm>
            <a:off x="0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O que são?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9C391AF-C418-3103-0A88-60F7DD5211A4}"/>
              </a:ext>
            </a:extLst>
          </p:cNvPr>
          <p:cNvSpPr txBox="1"/>
          <p:nvPr/>
        </p:nvSpPr>
        <p:spPr>
          <a:xfrm>
            <a:off x="562967" y="5865692"/>
            <a:ext cx="4832308" cy="3559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Ações formativas estruturadas por módulos e temas prioritários do projeto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Conteúdos técnico-práticos e organizativos (produção, gestão, comercialização, políticas públicas)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Metodologias participativas com prática em campo, troca de saberes e material didático</a:t>
            </a: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AB23EF6C-ACF0-50A3-D76E-D2022951F88F}"/>
              </a:ext>
            </a:extLst>
          </p:cNvPr>
          <p:cNvSpPr/>
          <p:nvPr/>
        </p:nvSpPr>
        <p:spPr>
          <a:xfrm>
            <a:off x="6737517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F229539E-7B5F-4D6C-79D0-6AD933849EFB}"/>
              </a:ext>
            </a:extLst>
          </p:cNvPr>
          <p:cNvGrpSpPr/>
          <p:nvPr/>
        </p:nvGrpSpPr>
        <p:grpSpPr>
          <a:xfrm>
            <a:off x="8656226" y="3496673"/>
            <a:ext cx="910694" cy="910694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6E2D628-E965-4F24-3330-F43AB5ACFE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875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A6E6F1D2-A9D0-B510-B842-09B676855CC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3C5DE88E-A04B-EE53-672D-C85BA0A82736}"/>
              </a:ext>
            </a:extLst>
          </p:cNvPr>
          <p:cNvSpPr txBox="1"/>
          <p:nvPr/>
        </p:nvSpPr>
        <p:spPr>
          <a:xfrm>
            <a:off x="6102447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Como funcionam?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E4F3EC3F-7789-431B-F392-5CAB32A7C5C5}"/>
              </a:ext>
            </a:extLst>
          </p:cNvPr>
          <p:cNvSpPr txBox="1"/>
          <p:nvPr/>
        </p:nvSpPr>
        <p:spPr>
          <a:xfrm>
            <a:off x="6695419" y="5731395"/>
            <a:ext cx="4832308" cy="391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Qualificar agricultores, empreendedores e lideranças comunitárias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Fortalecer práticas agroecológicas e organizativas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Apoiar a gestão coletiva, a produção e a comercialização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Ampliar o acesso a políticas públicas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03D624F9-A571-4E98-8B70-7853B61EDF3F}"/>
              </a:ext>
            </a:extLst>
          </p:cNvPr>
          <p:cNvSpPr/>
          <p:nvPr/>
        </p:nvSpPr>
        <p:spPr>
          <a:xfrm>
            <a:off x="12841671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0E988B1B-9DD9-5934-C7A5-7A7368A56325}"/>
              </a:ext>
            </a:extLst>
          </p:cNvPr>
          <p:cNvGrpSpPr/>
          <p:nvPr/>
        </p:nvGrpSpPr>
        <p:grpSpPr>
          <a:xfrm>
            <a:off x="14760381" y="3496673"/>
            <a:ext cx="910694" cy="910694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382DC07-8349-6642-1399-ABB2D90F263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F55BE19-ABDA-3F6C-4E78-36DFF14DA8E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3417A49C-A86D-D907-BDDC-7EA8FCD48F30}"/>
              </a:ext>
            </a:extLst>
          </p:cNvPr>
          <p:cNvSpPr txBox="1"/>
          <p:nvPr/>
        </p:nvSpPr>
        <p:spPr>
          <a:xfrm>
            <a:off x="12841671" y="5731395"/>
            <a:ext cx="4832308" cy="391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Aumento da autonomia produtiva e organizacional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Melhoria da qualidade da produção agroecológica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Fortalecimento de cooperativas, associações e redes locais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Consolidação de práticas sustentáveis no território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AA41DF0C-C6AE-B86C-6147-7262D6DBA287}"/>
              </a:ext>
            </a:extLst>
          </p:cNvPr>
          <p:cNvSpPr txBox="1"/>
          <p:nvPr/>
        </p:nvSpPr>
        <p:spPr>
          <a:xfrm>
            <a:off x="12185553" y="4590862"/>
            <a:ext cx="6102447" cy="555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Principais</a:t>
            </a:r>
            <a:r>
              <a:rPr lang="en-US" sz="32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Impactos</a:t>
            </a:r>
            <a:endParaRPr lang="en-US" sz="3200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32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32161"/>
            <a:ext cx="18288000" cy="7154839"/>
            <a:chOff x="0" y="0"/>
            <a:chExt cx="4816593" cy="1884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84402"/>
            </a:xfrm>
            <a:custGeom>
              <a:avLst/>
              <a:gdLst/>
              <a:ahLst/>
              <a:cxnLst/>
              <a:rect l="l" t="t" r="r" b="b"/>
              <a:pathLst>
                <a:path w="4816592" h="1884402">
                  <a:moveTo>
                    <a:pt x="0" y="0"/>
                  </a:moveTo>
                  <a:lnTo>
                    <a:pt x="4816592" y="0"/>
                  </a:lnTo>
                  <a:lnTo>
                    <a:pt x="4816592" y="1884402"/>
                  </a:lnTo>
                  <a:lnTo>
                    <a:pt x="0" y="1884402"/>
                  </a:lnTo>
                  <a:close/>
                </a:path>
              </a:pathLst>
            </a:custGeom>
            <a:solidFill>
              <a:srgbClr val="002E2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932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122636"/>
            <a:ext cx="6102447" cy="7164364"/>
            <a:chOff x="0" y="0"/>
            <a:chExt cx="1607229" cy="18869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85553" y="3132161"/>
            <a:ext cx="6102447" cy="7164364"/>
            <a:chOff x="0" y="0"/>
            <a:chExt cx="1607229" cy="18869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635070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2553779" y="3496673"/>
            <a:ext cx="910694" cy="91069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16312" y="631593"/>
            <a:ext cx="8515569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2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As hortas e hortos medicinais comunitários são espaços coletivos destinados ao cultivo de alimentos e plantas medicinais, organizados de forma participativa e educativa. Esses espaços valorizam os saberes populares, promovem o cuidado com a saúde e fortalecem o vínculo das comunidades com o território.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1353" y="664931"/>
            <a:ext cx="5563798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u="sng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Hortas e Hortos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0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O que são?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972" y="5933521"/>
            <a:ext cx="4832308" cy="316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Espaços coletivos de cultivo de alimentos e plantas medicinais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Geridos de forma comunitária e educativa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Valorizam saberes tradicionais e práticas de cuidado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6737517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>
            <a:off x="8656226" y="3496673"/>
            <a:ext cx="910694" cy="91069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875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102447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Função Social e Educativa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95419" y="5933521"/>
            <a:ext cx="4832308" cy="281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Complementação alimentar saudável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Educação ambiental e alimentar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Resgate do uso popular de plantas medicinais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Fortalecimento do vínculo comunitário</a:t>
            </a:r>
          </a:p>
        </p:txBody>
      </p:sp>
      <p:sp>
        <p:nvSpPr>
          <p:cNvPr id="25" name="AutoShape 25"/>
          <p:cNvSpPr/>
          <p:nvPr/>
        </p:nvSpPr>
        <p:spPr>
          <a:xfrm>
            <a:off x="12841671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6" name="Group 26"/>
          <p:cNvGrpSpPr/>
          <p:nvPr/>
        </p:nvGrpSpPr>
        <p:grpSpPr>
          <a:xfrm>
            <a:off x="14760381" y="3496673"/>
            <a:ext cx="910694" cy="91069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799574" y="5933521"/>
            <a:ext cx="4832308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Apoio à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promoção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saúde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e SAN</a:t>
            </a:r>
          </a:p>
          <a:p>
            <a:pPr algn="ctr">
              <a:lnSpc>
                <a:spcPts val="2800"/>
              </a:lnSpc>
            </a:pPr>
            <a:endParaRPr lang="en-US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Educação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ambiental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escolas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territórios</a:t>
            </a:r>
            <a:endParaRPr lang="en-US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2800"/>
              </a:lnSpc>
            </a:pPr>
            <a:endParaRPr lang="en-US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Integração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com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ações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assistência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social</a:t>
            </a:r>
          </a:p>
          <a:p>
            <a:pPr algn="ctr">
              <a:lnSpc>
                <a:spcPts val="2800"/>
              </a:lnSpc>
            </a:pPr>
            <a:endParaRPr lang="en-US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Fortalecimento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práticas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sustentáveis</a:t>
            </a:r>
            <a:r>
              <a:rPr lang="en-US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locais</a:t>
            </a:r>
            <a:endParaRPr lang="en-US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185553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Contribuições Políticas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32161"/>
            <a:ext cx="18288000" cy="7154839"/>
            <a:chOff x="0" y="0"/>
            <a:chExt cx="4816593" cy="1884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84402"/>
            </a:xfrm>
            <a:custGeom>
              <a:avLst/>
              <a:gdLst/>
              <a:ahLst/>
              <a:cxnLst/>
              <a:rect l="l" t="t" r="r" b="b"/>
              <a:pathLst>
                <a:path w="4816592" h="1884402">
                  <a:moveTo>
                    <a:pt x="0" y="0"/>
                  </a:moveTo>
                  <a:lnTo>
                    <a:pt x="4816592" y="0"/>
                  </a:lnTo>
                  <a:lnTo>
                    <a:pt x="4816592" y="1884402"/>
                  </a:lnTo>
                  <a:lnTo>
                    <a:pt x="0" y="1884402"/>
                  </a:lnTo>
                  <a:close/>
                </a:path>
              </a:pathLst>
            </a:custGeom>
            <a:solidFill>
              <a:srgbClr val="002E2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932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122636"/>
            <a:ext cx="6102447" cy="7164364"/>
            <a:chOff x="0" y="0"/>
            <a:chExt cx="1607229" cy="18869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85553" y="3132161"/>
            <a:ext cx="6102447" cy="7164364"/>
            <a:chOff x="0" y="0"/>
            <a:chExt cx="1607229" cy="18869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635070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2553779" y="3496673"/>
            <a:ext cx="910694" cy="91069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 dirty="0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16312" y="631593"/>
            <a:ext cx="8515569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2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As cozinhas comunitárias são espaços coletivos de preparo e distribuição de alimentos destinados ao atendimento de populações em situação de vulnerabilidade social. Operam com base em princípios de segurança alimentar, organização comunitária e gestão compartilhada, garantindo acesso regular a refeições saudáveis e de qualidade.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1353" y="664931"/>
            <a:ext cx="5774066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u="sng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Cozinhas Comunitárias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0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en-US" sz="32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que</a:t>
            </a:r>
            <a:r>
              <a:rPr lang="en-US" sz="32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são</a:t>
            </a:r>
            <a:r>
              <a:rPr lang="en-US" sz="32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972" y="5933521"/>
            <a:ext cx="4832308" cy="281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Espaços coletivos de preparo e distribuição de alimentos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Atendem populações em situação de vulnerabilidade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Operam com base em segurança alimentar e gestão comunitária</a:t>
            </a:r>
          </a:p>
        </p:txBody>
      </p:sp>
      <p:sp>
        <p:nvSpPr>
          <p:cNvPr id="19" name="AutoShape 19"/>
          <p:cNvSpPr/>
          <p:nvPr/>
        </p:nvSpPr>
        <p:spPr>
          <a:xfrm>
            <a:off x="6737517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>
            <a:off x="8656226" y="3496673"/>
            <a:ext cx="910694" cy="91069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875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102447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Como funcionam?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95419" y="5933521"/>
            <a:ext cx="4832308" cy="38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Abastecidas por UTDs, hortas e compras locais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Gestão compartilhada com formação contínua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Produção de refeições saudáveis e seguras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Articulação com políticas de SAN e assistência social</a:t>
            </a:r>
          </a:p>
        </p:txBody>
      </p:sp>
      <p:sp>
        <p:nvSpPr>
          <p:cNvPr id="25" name="AutoShape 25"/>
          <p:cNvSpPr/>
          <p:nvPr/>
        </p:nvSpPr>
        <p:spPr>
          <a:xfrm>
            <a:off x="12841671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6" name="Group 26"/>
          <p:cNvGrpSpPr/>
          <p:nvPr/>
        </p:nvGrpSpPr>
        <p:grpSpPr>
          <a:xfrm>
            <a:off x="14760381" y="3496673"/>
            <a:ext cx="910694" cy="91069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799574" y="5933521"/>
            <a:ext cx="4832308" cy="316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Acesso regular a alimentos de qualidade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Geração de trabalho e renda local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Redução da insegurança alimentar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Fortalecimento da organização comunitária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85553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Impactos nos Territórios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FC273-A4E8-B995-3948-7DFF53261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A0A52E4-323F-BA78-0DA9-D238A4B193C6}"/>
              </a:ext>
            </a:extLst>
          </p:cNvPr>
          <p:cNvSpPr/>
          <p:nvPr/>
        </p:nvSpPr>
        <p:spPr>
          <a:xfrm>
            <a:off x="1532534" y="5715805"/>
            <a:ext cx="1586377" cy="0"/>
          </a:xfrm>
          <a:prstGeom prst="line">
            <a:avLst/>
          </a:prstGeom>
          <a:ln w="38100" cap="flat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A029F3D1-0A74-BA7F-98D0-5918EE41777F}"/>
              </a:ext>
            </a:extLst>
          </p:cNvPr>
          <p:cNvSpPr/>
          <p:nvPr/>
        </p:nvSpPr>
        <p:spPr>
          <a:xfrm>
            <a:off x="7188332" y="5715805"/>
            <a:ext cx="1586377" cy="0"/>
          </a:xfrm>
          <a:prstGeom prst="line">
            <a:avLst/>
          </a:prstGeom>
          <a:ln w="38100" cap="flat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BAFFFBC-32EA-AD73-DE78-2C57CC2FB247}"/>
              </a:ext>
            </a:extLst>
          </p:cNvPr>
          <p:cNvSpPr/>
          <p:nvPr/>
        </p:nvSpPr>
        <p:spPr>
          <a:xfrm>
            <a:off x="12773530" y="5715805"/>
            <a:ext cx="1586377" cy="0"/>
          </a:xfrm>
          <a:prstGeom prst="line">
            <a:avLst/>
          </a:prstGeom>
          <a:ln w="38100" cap="flat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55229A4-46DD-A38F-8DCC-6FB6BAA8D1B2}"/>
              </a:ext>
            </a:extLst>
          </p:cNvPr>
          <p:cNvSpPr txBox="1"/>
          <p:nvPr/>
        </p:nvSpPr>
        <p:spPr>
          <a:xfrm>
            <a:off x="1532534" y="4500649"/>
            <a:ext cx="3144417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Equipe </a:t>
            </a:r>
          </a:p>
          <a:p>
            <a:pPr algn="l">
              <a:lnSpc>
                <a:spcPts val="3999"/>
              </a:lnSpc>
            </a:pPr>
            <a:r>
              <a:rPr lang="en-US" sz="3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CLT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9DC890A-5FDF-629B-6A00-2EF404EE25F9}"/>
              </a:ext>
            </a:extLst>
          </p:cNvPr>
          <p:cNvSpPr txBox="1"/>
          <p:nvPr/>
        </p:nvSpPr>
        <p:spPr>
          <a:xfrm>
            <a:off x="7188332" y="4500649"/>
            <a:ext cx="3144417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Equipe </a:t>
            </a:r>
          </a:p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PJ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C97E627-FE8A-8326-88B7-6F1A62706701}"/>
              </a:ext>
            </a:extLst>
          </p:cNvPr>
          <p:cNvSpPr txBox="1"/>
          <p:nvPr/>
        </p:nvSpPr>
        <p:spPr>
          <a:xfrm>
            <a:off x="12773530" y="4500649"/>
            <a:ext cx="3316691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Serviços de Terceiros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6798BFD-7B09-D5A5-1AB5-81C2E6354A98}"/>
              </a:ext>
            </a:extLst>
          </p:cNvPr>
          <p:cNvSpPr txBox="1"/>
          <p:nvPr/>
        </p:nvSpPr>
        <p:spPr>
          <a:xfrm>
            <a:off x="7188332" y="6245714"/>
            <a:ext cx="4037377" cy="299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6300"/>
                </a:solidFill>
                <a:latin typeface="Arial"/>
                <a:ea typeface="Arial"/>
                <a:cs typeface="Arial"/>
                <a:sym typeface="Arial"/>
              </a:rPr>
              <a:t>Coordenadores Gerais, Técnicos, Comunicação e Pedagógico;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FF6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6300"/>
                </a:solidFill>
                <a:latin typeface="Arial"/>
                <a:ea typeface="Arial"/>
                <a:cs typeface="Arial"/>
                <a:sym typeface="Arial"/>
              </a:rPr>
              <a:t>Engenheiro de ATER;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FF6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6300"/>
                </a:solidFill>
                <a:latin typeface="Arial"/>
                <a:ea typeface="Arial"/>
                <a:cs typeface="Arial"/>
                <a:sym typeface="Arial"/>
              </a:rPr>
              <a:t>Técnicos Agrícolas (Raízes do Brasil);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FF6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6300"/>
                </a:solidFill>
                <a:latin typeface="Arial"/>
                <a:ea typeface="Arial"/>
                <a:cs typeface="Arial"/>
                <a:sym typeface="Arial"/>
              </a:rPr>
              <a:t>Cozinheiros (Coz. Comunitárias);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FF6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6300"/>
                </a:solidFill>
                <a:latin typeface="Arial"/>
                <a:ea typeface="Arial"/>
                <a:cs typeface="Arial"/>
                <a:sym typeface="Arial"/>
              </a:rPr>
              <a:t>Auxiliares (Cozinhas, Bar e Restaurantes); 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0BDBD69F-C711-E843-50F9-448E4896DEF5}"/>
              </a:ext>
            </a:extLst>
          </p:cNvPr>
          <p:cNvSpPr/>
          <p:nvPr/>
        </p:nvSpPr>
        <p:spPr>
          <a:xfrm>
            <a:off x="1523009" y="3179786"/>
            <a:ext cx="158637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EAA26A1-A3D3-5F36-D04C-B1FE00EF93BF}"/>
              </a:ext>
            </a:extLst>
          </p:cNvPr>
          <p:cNvSpPr txBox="1"/>
          <p:nvPr/>
        </p:nvSpPr>
        <p:spPr>
          <a:xfrm>
            <a:off x="1523009" y="1133475"/>
            <a:ext cx="5563798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Equipes do Projeto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29FF5BA-4F27-F15A-7770-4EE3228D21AC}"/>
              </a:ext>
            </a:extLst>
          </p:cNvPr>
          <p:cNvSpPr txBox="1"/>
          <p:nvPr/>
        </p:nvSpPr>
        <p:spPr>
          <a:xfrm>
            <a:off x="1523009" y="6245714"/>
            <a:ext cx="4037377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Desenvolvimento Comunitário;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Assistente Administrativo;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Assistente Financeiro;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072C21C-9060-DB44-C567-9B64449E63F0}"/>
              </a:ext>
            </a:extLst>
          </p:cNvPr>
          <p:cNvSpPr txBox="1"/>
          <p:nvPr/>
        </p:nvSpPr>
        <p:spPr>
          <a:xfrm>
            <a:off x="12773530" y="6245714"/>
            <a:ext cx="4037377" cy="249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BF63"/>
                </a:solidFill>
                <a:latin typeface="Arial"/>
                <a:ea typeface="Arial"/>
                <a:cs typeface="Arial"/>
                <a:sym typeface="Arial"/>
              </a:rPr>
              <a:t>Assessoria Fiscal;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00BF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BF63"/>
                </a:solidFill>
                <a:latin typeface="Arial"/>
                <a:ea typeface="Arial"/>
                <a:cs typeface="Arial"/>
                <a:sym typeface="Arial"/>
              </a:rPr>
              <a:t>Assessoria de Gestão de Projeto;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00BF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BF63"/>
                </a:solidFill>
                <a:latin typeface="Arial"/>
                <a:ea typeface="Arial"/>
                <a:cs typeface="Arial"/>
                <a:sym typeface="Arial"/>
              </a:rPr>
              <a:t>Assessoria Jurídica;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00BF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BF63"/>
                </a:solidFill>
                <a:latin typeface="Arial"/>
                <a:ea typeface="Arial"/>
                <a:cs typeface="Arial"/>
                <a:sym typeface="Arial"/>
              </a:rPr>
              <a:t>Monitores para Cursos de Capacitação;</a:t>
            </a: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00BF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000"/>
              </a:lnSpc>
            </a:pPr>
            <a:endParaRPr lang="en-US" sz="2000">
              <a:solidFill>
                <a:srgbClr val="00BF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862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62028" y="5154610"/>
            <a:ext cx="1586377" cy="0"/>
          </a:xfrm>
          <a:prstGeom prst="line">
            <a:avLst/>
          </a:prstGeom>
          <a:ln w="38100" cap="flat">
            <a:solidFill>
              <a:srgbClr val="002E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2028" y="1087214"/>
            <a:ext cx="1159588" cy="685607"/>
          </a:xfrm>
          <a:custGeom>
            <a:avLst/>
            <a:gdLst/>
            <a:ahLst/>
            <a:cxnLst/>
            <a:rect l="l" t="t" r="r" b="b"/>
            <a:pathLst>
              <a:path w="1159588" h="685607">
                <a:moveTo>
                  <a:pt x="0" y="0"/>
                </a:moveTo>
                <a:lnTo>
                  <a:pt x="1159589" y="0"/>
                </a:lnTo>
                <a:lnTo>
                  <a:pt x="1159589" y="685607"/>
                </a:lnTo>
                <a:lnTo>
                  <a:pt x="0" y="685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6289016" y="1028700"/>
            <a:ext cx="1274024" cy="802635"/>
          </a:xfrm>
          <a:custGeom>
            <a:avLst/>
            <a:gdLst/>
            <a:ahLst/>
            <a:cxnLst/>
            <a:rect l="l" t="t" r="r" b="b"/>
            <a:pathLst>
              <a:path w="1274024" h="802635">
                <a:moveTo>
                  <a:pt x="0" y="0"/>
                </a:moveTo>
                <a:lnTo>
                  <a:pt x="1274023" y="0"/>
                </a:lnTo>
                <a:lnTo>
                  <a:pt x="1274023" y="802635"/>
                </a:lnTo>
                <a:lnTo>
                  <a:pt x="0" y="802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6760405" y="2483713"/>
            <a:ext cx="13555740" cy="6760925"/>
          </a:xfrm>
          <a:custGeom>
            <a:avLst/>
            <a:gdLst/>
            <a:ahLst/>
            <a:cxnLst/>
            <a:rect l="l" t="t" r="r" b="b"/>
            <a:pathLst>
              <a:path w="13555740" h="6760925">
                <a:moveTo>
                  <a:pt x="0" y="0"/>
                </a:moveTo>
                <a:lnTo>
                  <a:pt x="13555740" y="0"/>
                </a:lnTo>
                <a:lnTo>
                  <a:pt x="13555740" y="6760926"/>
                </a:lnTo>
                <a:lnTo>
                  <a:pt x="0" y="67609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562028" y="2613497"/>
            <a:ext cx="6001011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002E23"/>
                </a:solidFill>
                <a:latin typeface="Arial"/>
                <a:ea typeface="Arial"/>
                <a:cs typeface="Arial"/>
                <a:sym typeface="Arial"/>
              </a:rPr>
              <a:t>Organograma do Projeto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62028" y="5807026"/>
            <a:ext cx="6001011" cy="315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-18">
                <a:solidFill>
                  <a:srgbClr val="002E23">
                    <a:alpha val="8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A gestão do projeto é estruturada para garantir coordenação eficiente, participação social e execução técnica especializada. A Coordenação Geral articula diretamente com as entidades parceiras e com o MPA, enquanto núcleos temáticos conduzem as ações nos territórios: Produção Agroecológica, Cozinhas Comunitárias, Hortas Urbanas, Comercialização e Formação. Cada eixo conta com equipes locais e articulação comunitária, assegurando decisões descentralizadas e alinhadas às necessidades dos agricultores e das comunidades.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216" y="-107950"/>
            <a:ext cx="19048432" cy="5283479"/>
            <a:chOff x="0" y="0"/>
            <a:chExt cx="5016871" cy="1391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6871" cy="1391533"/>
            </a:xfrm>
            <a:custGeom>
              <a:avLst/>
              <a:gdLst/>
              <a:ahLst/>
              <a:cxnLst/>
              <a:rect l="l" t="t" r="r" b="b"/>
              <a:pathLst>
                <a:path w="5016871" h="1391533">
                  <a:moveTo>
                    <a:pt x="0" y="0"/>
                  </a:moveTo>
                  <a:lnTo>
                    <a:pt x="5016871" y="0"/>
                  </a:lnTo>
                  <a:lnTo>
                    <a:pt x="5016871" y="1391533"/>
                  </a:lnTo>
                  <a:lnTo>
                    <a:pt x="0" y="13915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16871" cy="1439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56987" y="3179786"/>
            <a:ext cx="1586377" cy="0"/>
          </a:xfrm>
          <a:prstGeom prst="line">
            <a:avLst/>
          </a:prstGeom>
          <a:ln w="38100" cap="flat">
            <a:solidFill>
              <a:srgbClr val="002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1668357" y="4100756"/>
            <a:ext cx="4476072" cy="5252794"/>
            <a:chOff x="0" y="0"/>
            <a:chExt cx="1178883" cy="13834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8883" cy="1383452"/>
            </a:xfrm>
            <a:custGeom>
              <a:avLst/>
              <a:gdLst/>
              <a:ahLst/>
              <a:cxnLst/>
              <a:rect l="l" t="t" r="r" b="b"/>
              <a:pathLst>
                <a:path w="1178883" h="1383452">
                  <a:moveTo>
                    <a:pt x="77833" y="0"/>
                  </a:moveTo>
                  <a:lnTo>
                    <a:pt x="1101050" y="0"/>
                  </a:lnTo>
                  <a:cubicBezTo>
                    <a:pt x="1144036" y="0"/>
                    <a:pt x="1178883" y="34847"/>
                    <a:pt x="1178883" y="77833"/>
                  </a:cubicBezTo>
                  <a:lnTo>
                    <a:pt x="1178883" y="1305619"/>
                  </a:lnTo>
                  <a:cubicBezTo>
                    <a:pt x="1178883" y="1326261"/>
                    <a:pt x="1170683" y="1346059"/>
                    <a:pt x="1156086" y="1360655"/>
                  </a:cubicBezTo>
                  <a:cubicBezTo>
                    <a:pt x="1141490" y="1375252"/>
                    <a:pt x="1121693" y="1383452"/>
                    <a:pt x="1101050" y="1383452"/>
                  </a:cubicBezTo>
                  <a:lnTo>
                    <a:pt x="77833" y="1383452"/>
                  </a:lnTo>
                  <a:cubicBezTo>
                    <a:pt x="57190" y="1383452"/>
                    <a:pt x="37393" y="1375252"/>
                    <a:pt x="22797" y="1360655"/>
                  </a:cubicBezTo>
                  <a:cubicBezTo>
                    <a:pt x="8200" y="1346059"/>
                    <a:pt x="0" y="1326261"/>
                    <a:pt x="0" y="1305619"/>
                  </a:cubicBezTo>
                  <a:lnTo>
                    <a:pt x="0" y="77833"/>
                  </a:lnTo>
                  <a:cubicBezTo>
                    <a:pt x="0" y="57190"/>
                    <a:pt x="8200" y="37393"/>
                    <a:pt x="22797" y="22797"/>
                  </a:cubicBezTo>
                  <a:cubicBezTo>
                    <a:pt x="37393" y="8200"/>
                    <a:pt x="57190" y="0"/>
                    <a:pt x="77833" y="0"/>
                  </a:cubicBezTo>
                  <a:close/>
                </a:path>
              </a:pathLst>
            </a:custGeom>
            <a:solidFill>
              <a:srgbClr val="EFEFE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178883" cy="1431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32520" y="4601655"/>
            <a:ext cx="1147747" cy="114774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68633" y="0"/>
                  </a:moveTo>
                  <a:lnTo>
                    <a:pt x="644167" y="0"/>
                  </a:lnTo>
                  <a:cubicBezTo>
                    <a:pt x="688891" y="0"/>
                    <a:pt x="731784" y="17767"/>
                    <a:pt x="763409" y="49391"/>
                  </a:cubicBezTo>
                  <a:cubicBezTo>
                    <a:pt x="795033" y="81016"/>
                    <a:pt x="812800" y="123909"/>
                    <a:pt x="812800" y="168633"/>
                  </a:cubicBezTo>
                  <a:lnTo>
                    <a:pt x="812800" y="644167"/>
                  </a:lnTo>
                  <a:cubicBezTo>
                    <a:pt x="812800" y="688891"/>
                    <a:pt x="795033" y="731784"/>
                    <a:pt x="763409" y="763409"/>
                  </a:cubicBezTo>
                  <a:cubicBezTo>
                    <a:pt x="731784" y="795033"/>
                    <a:pt x="688891" y="812800"/>
                    <a:pt x="644167" y="812800"/>
                  </a:cubicBezTo>
                  <a:lnTo>
                    <a:pt x="168633" y="812800"/>
                  </a:lnTo>
                  <a:cubicBezTo>
                    <a:pt x="123909" y="812800"/>
                    <a:pt x="81016" y="795033"/>
                    <a:pt x="49391" y="763409"/>
                  </a:cubicBezTo>
                  <a:cubicBezTo>
                    <a:pt x="17767" y="731784"/>
                    <a:pt x="0" y="688891"/>
                    <a:pt x="0" y="644167"/>
                  </a:cubicBezTo>
                  <a:lnTo>
                    <a:pt x="0" y="168633"/>
                  </a:lnTo>
                  <a:cubicBezTo>
                    <a:pt x="0" y="123909"/>
                    <a:pt x="17767" y="81016"/>
                    <a:pt x="49391" y="49391"/>
                  </a:cubicBezTo>
                  <a:cubicBezTo>
                    <a:pt x="81016" y="17767"/>
                    <a:pt x="123909" y="0"/>
                    <a:pt x="168633" y="0"/>
                  </a:cubicBezTo>
                  <a:close/>
                </a:path>
              </a:pathLst>
            </a:custGeom>
            <a:solidFill>
              <a:srgbClr val="01493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450 pessoas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919" y="6942990"/>
            <a:ext cx="3608950" cy="210522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6430180" y="4100756"/>
            <a:ext cx="4476072" cy="5252794"/>
            <a:chOff x="0" y="0"/>
            <a:chExt cx="1178883" cy="13834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78883" cy="1383452"/>
            </a:xfrm>
            <a:custGeom>
              <a:avLst/>
              <a:gdLst/>
              <a:ahLst/>
              <a:cxnLst/>
              <a:rect l="l" t="t" r="r" b="b"/>
              <a:pathLst>
                <a:path w="1178883" h="1383452">
                  <a:moveTo>
                    <a:pt x="77833" y="0"/>
                  </a:moveTo>
                  <a:lnTo>
                    <a:pt x="1101050" y="0"/>
                  </a:lnTo>
                  <a:cubicBezTo>
                    <a:pt x="1144036" y="0"/>
                    <a:pt x="1178883" y="34847"/>
                    <a:pt x="1178883" y="77833"/>
                  </a:cubicBezTo>
                  <a:lnTo>
                    <a:pt x="1178883" y="1305619"/>
                  </a:lnTo>
                  <a:cubicBezTo>
                    <a:pt x="1178883" y="1326261"/>
                    <a:pt x="1170683" y="1346059"/>
                    <a:pt x="1156086" y="1360655"/>
                  </a:cubicBezTo>
                  <a:cubicBezTo>
                    <a:pt x="1141490" y="1375252"/>
                    <a:pt x="1121693" y="1383452"/>
                    <a:pt x="1101050" y="1383452"/>
                  </a:cubicBezTo>
                  <a:lnTo>
                    <a:pt x="77833" y="1383452"/>
                  </a:lnTo>
                  <a:cubicBezTo>
                    <a:pt x="57190" y="1383452"/>
                    <a:pt x="37393" y="1375252"/>
                    <a:pt x="22797" y="1360655"/>
                  </a:cubicBezTo>
                  <a:cubicBezTo>
                    <a:pt x="8200" y="1346059"/>
                    <a:pt x="0" y="1326261"/>
                    <a:pt x="0" y="1305619"/>
                  </a:cubicBezTo>
                  <a:lnTo>
                    <a:pt x="0" y="77833"/>
                  </a:lnTo>
                  <a:cubicBezTo>
                    <a:pt x="0" y="57190"/>
                    <a:pt x="8200" y="37393"/>
                    <a:pt x="22797" y="22797"/>
                  </a:cubicBezTo>
                  <a:cubicBezTo>
                    <a:pt x="37393" y="8200"/>
                    <a:pt x="57190" y="0"/>
                    <a:pt x="77833" y="0"/>
                  </a:cubicBezTo>
                  <a:close/>
                </a:path>
              </a:pathLst>
            </a:custGeom>
            <a:solidFill>
              <a:srgbClr val="EFEFE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178883" cy="1431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618252" y="4100756"/>
            <a:ext cx="4476072" cy="5252794"/>
            <a:chOff x="0" y="0"/>
            <a:chExt cx="1178883" cy="13834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78883" cy="1383452"/>
            </a:xfrm>
            <a:custGeom>
              <a:avLst/>
              <a:gdLst/>
              <a:ahLst/>
              <a:cxnLst/>
              <a:rect l="l" t="t" r="r" b="b"/>
              <a:pathLst>
                <a:path w="1178883" h="1383452">
                  <a:moveTo>
                    <a:pt x="77833" y="0"/>
                  </a:moveTo>
                  <a:lnTo>
                    <a:pt x="1101050" y="0"/>
                  </a:lnTo>
                  <a:cubicBezTo>
                    <a:pt x="1144036" y="0"/>
                    <a:pt x="1178883" y="34847"/>
                    <a:pt x="1178883" y="77833"/>
                  </a:cubicBezTo>
                  <a:lnTo>
                    <a:pt x="1178883" y="1305619"/>
                  </a:lnTo>
                  <a:cubicBezTo>
                    <a:pt x="1178883" y="1326261"/>
                    <a:pt x="1170683" y="1346059"/>
                    <a:pt x="1156086" y="1360655"/>
                  </a:cubicBezTo>
                  <a:cubicBezTo>
                    <a:pt x="1141490" y="1375252"/>
                    <a:pt x="1121693" y="1383452"/>
                    <a:pt x="1101050" y="1383452"/>
                  </a:cubicBezTo>
                  <a:lnTo>
                    <a:pt x="77833" y="1383452"/>
                  </a:lnTo>
                  <a:cubicBezTo>
                    <a:pt x="57190" y="1383452"/>
                    <a:pt x="37393" y="1375252"/>
                    <a:pt x="22797" y="1360655"/>
                  </a:cubicBezTo>
                  <a:cubicBezTo>
                    <a:pt x="8200" y="1346059"/>
                    <a:pt x="0" y="1326261"/>
                    <a:pt x="0" y="1305619"/>
                  </a:cubicBezTo>
                  <a:lnTo>
                    <a:pt x="0" y="77833"/>
                  </a:lnTo>
                  <a:cubicBezTo>
                    <a:pt x="0" y="57190"/>
                    <a:pt x="8200" y="37393"/>
                    <a:pt x="22797" y="22797"/>
                  </a:cubicBezTo>
                  <a:cubicBezTo>
                    <a:pt x="37393" y="8200"/>
                    <a:pt x="57190" y="0"/>
                    <a:pt x="77833" y="0"/>
                  </a:cubicBezTo>
                  <a:close/>
                </a:path>
              </a:pathLst>
            </a:custGeom>
            <a:solidFill>
              <a:srgbClr val="EFEFE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178883" cy="1431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906535" y="4100756"/>
            <a:ext cx="4476072" cy="5252794"/>
            <a:chOff x="0" y="0"/>
            <a:chExt cx="1178883" cy="13834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78883" cy="1383452"/>
            </a:xfrm>
            <a:custGeom>
              <a:avLst/>
              <a:gdLst/>
              <a:ahLst/>
              <a:cxnLst/>
              <a:rect l="l" t="t" r="r" b="b"/>
              <a:pathLst>
                <a:path w="1178883" h="1383452">
                  <a:moveTo>
                    <a:pt x="77833" y="0"/>
                  </a:moveTo>
                  <a:lnTo>
                    <a:pt x="1101050" y="0"/>
                  </a:lnTo>
                  <a:cubicBezTo>
                    <a:pt x="1144036" y="0"/>
                    <a:pt x="1178883" y="34847"/>
                    <a:pt x="1178883" y="77833"/>
                  </a:cubicBezTo>
                  <a:lnTo>
                    <a:pt x="1178883" y="1305619"/>
                  </a:lnTo>
                  <a:cubicBezTo>
                    <a:pt x="1178883" y="1326261"/>
                    <a:pt x="1170683" y="1346059"/>
                    <a:pt x="1156086" y="1360655"/>
                  </a:cubicBezTo>
                  <a:cubicBezTo>
                    <a:pt x="1141490" y="1375252"/>
                    <a:pt x="1121693" y="1383452"/>
                    <a:pt x="1101050" y="1383452"/>
                  </a:cubicBezTo>
                  <a:lnTo>
                    <a:pt x="77833" y="1383452"/>
                  </a:lnTo>
                  <a:cubicBezTo>
                    <a:pt x="57190" y="1383452"/>
                    <a:pt x="37393" y="1375252"/>
                    <a:pt x="22797" y="1360655"/>
                  </a:cubicBezTo>
                  <a:cubicBezTo>
                    <a:pt x="8200" y="1346059"/>
                    <a:pt x="0" y="1326261"/>
                    <a:pt x="0" y="1305619"/>
                  </a:cubicBezTo>
                  <a:lnTo>
                    <a:pt x="0" y="77833"/>
                  </a:lnTo>
                  <a:cubicBezTo>
                    <a:pt x="0" y="57190"/>
                    <a:pt x="8200" y="37393"/>
                    <a:pt x="22797" y="22797"/>
                  </a:cubicBezTo>
                  <a:cubicBezTo>
                    <a:pt x="37393" y="8200"/>
                    <a:pt x="57190" y="0"/>
                    <a:pt x="77833" y="0"/>
                  </a:cubicBezTo>
                  <a:close/>
                </a:path>
              </a:pathLst>
            </a:custGeom>
            <a:solidFill>
              <a:srgbClr val="EFEFE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178883" cy="1431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570698" y="4601655"/>
            <a:ext cx="1147747" cy="114774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68633" y="0"/>
                  </a:moveTo>
                  <a:lnTo>
                    <a:pt x="644167" y="0"/>
                  </a:lnTo>
                  <a:cubicBezTo>
                    <a:pt x="688891" y="0"/>
                    <a:pt x="731784" y="17767"/>
                    <a:pt x="763409" y="49391"/>
                  </a:cubicBezTo>
                  <a:cubicBezTo>
                    <a:pt x="795033" y="81016"/>
                    <a:pt x="812800" y="123909"/>
                    <a:pt x="812800" y="168633"/>
                  </a:cubicBezTo>
                  <a:lnTo>
                    <a:pt x="812800" y="644167"/>
                  </a:lnTo>
                  <a:cubicBezTo>
                    <a:pt x="812800" y="688891"/>
                    <a:pt x="795033" y="731784"/>
                    <a:pt x="763409" y="763409"/>
                  </a:cubicBezTo>
                  <a:cubicBezTo>
                    <a:pt x="731784" y="795033"/>
                    <a:pt x="688891" y="812800"/>
                    <a:pt x="644167" y="812800"/>
                  </a:cubicBezTo>
                  <a:lnTo>
                    <a:pt x="168633" y="812800"/>
                  </a:lnTo>
                  <a:cubicBezTo>
                    <a:pt x="123909" y="812800"/>
                    <a:pt x="81016" y="795033"/>
                    <a:pt x="49391" y="763409"/>
                  </a:cubicBezTo>
                  <a:cubicBezTo>
                    <a:pt x="17767" y="731784"/>
                    <a:pt x="0" y="688891"/>
                    <a:pt x="0" y="644167"/>
                  </a:cubicBezTo>
                  <a:lnTo>
                    <a:pt x="0" y="168633"/>
                  </a:lnTo>
                  <a:cubicBezTo>
                    <a:pt x="0" y="123909"/>
                    <a:pt x="17767" y="81016"/>
                    <a:pt x="49391" y="49391"/>
                  </a:cubicBezTo>
                  <a:cubicBezTo>
                    <a:pt x="81016" y="17767"/>
                    <a:pt x="123909" y="0"/>
                    <a:pt x="168633" y="0"/>
                  </a:cubicBezTo>
                  <a:close/>
                </a:path>
              </a:pathLst>
            </a:custGeom>
            <a:solidFill>
              <a:srgbClr val="01493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175 pessoas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144713" y="4100756"/>
            <a:ext cx="4476072" cy="5252794"/>
            <a:chOff x="0" y="0"/>
            <a:chExt cx="1178883" cy="138345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883" cy="1383452"/>
            </a:xfrm>
            <a:custGeom>
              <a:avLst/>
              <a:gdLst/>
              <a:ahLst/>
              <a:cxnLst/>
              <a:rect l="l" t="t" r="r" b="b"/>
              <a:pathLst>
                <a:path w="1178883" h="1383452">
                  <a:moveTo>
                    <a:pt x="77833" y="0"/>
                  </a:moveTo>
                  <a:lnTo>
                    <a:pt x="1101050" y="0"/>
                  </a:lnTo>
                  <a:cubicBezTo>
                    <a:pt x="1144036" y="0"/>
                    <a:pt x="1178883" y="34847"/>
                    <a:pt x="1178883" y="77833"/>
                  </a:cubicBezTo>
                  <a:lnTo>
                    <a:pt x="1178883" y="1305619"/>
                  </a:lnTo>
                  <a:cubicBezTo>
                    <a:pt x="1178883" y="1326261"/>
                    <a:pt x="1170683" y="1346059"/>
                    <a:pt x="1156086" y="1360655"/>
                  </a:cubicBezTo>
                  <a:cubicBezTo>
                    <a:pt x="1141490" y="1375252"/>
                    <a:pt x="1121693" y="1383452"/>
                    <a:pt x="1101050" y="1383452"/>
                  </a:cubicBezTo>
                  <a:lnTo>
                    <a:pt x="77833" y="1383452"/>
                  </a:lnTo>
                  <a:cubicBezTo>
                    <a:pt x="57190" y="1383452"/>
                    <a:pt x="37393" y="1375252"/>
                    <a:pt x="22797" y="1360655"/>
                  </a:cubicBezTo>
                  <a:cubicBezTo>
                    <a:pt x="8200" y="1346059"/>
                    <a:pt x="0" y="1326261"/>
                    <a:pt x="0" y="1305619"/>
                  </a:cubicBezTo>
                  <a:lnTo>
                    <a:pt x="0" y="77833"/>
                  </a:lnTo>
                  <a:cubicBezTo>
                    <a:pt x="0" y="57190"/>
                    <a:pt x="8200" y="37393"/>
                    <a:pt x="22797" y="22797"/>
                  </a:cubicBezTo>
                  <a:cubicBezTo>
                    <a:pt x="37393" y="8200"/>
                    <a:pt x="57190" y="0"/>
                    <a:pt x="77833" y="0"/>
                  </a:cubicBezTo>
                  <a:close/>
                </a:path>
              </a:pathLst>
            </a:custGeom>
            <a:solidFill>
              <a:srgbClr val="EFEFE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1178883" cy="1431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703" y="6942990"/>
            <a:ext cx="3608950" cy="210522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096" y="6942990"/>
            <a:ext cx="3608950" cy="2105221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3808875" y="4601655"/>
            <a:ext cx="1147747" cy="114774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68633" y="0"/>
                  </a:moveTo>
                  <a:lnTo>
                    <a:pt x="644167" y="0"/>
                  </a:lnTo>
                  <a:cubicBezTo>
                    <a:pt x="688891" y="0"/>
                    <a:pt x="731784" y="17767"/>
                    <a:pt x="763409" y="49391"/>
                  </a:cubicBezTo>
                  <a:cubicBezTo>
                    <a:pt x="795033" y="81016"/>
                    <a:pt x="812800" y="123909"/>
                    <a:pt x="812800" y="168633"/>
                  </a:cubicBezTo>
                  <a:lnTo>
                    <a:pt x="812800" y="644167"/>
                  </a:lnTo>
                  <a:cubicBezTo>
                    <a:pt x="812800" y="688891"/>
                    <a:pt x="795033" y="731784"/>
                    <a:pt x="763409" y="763409"/>
                  </a:cubicBezTo>
                  <a:cubicBezTo>
                    <a:pt x="731784" y="795033"/>
                    <a:pt x="688891" y="812800"/>
                    <a:pt x="644167" y="812800"/>
                  </a:cubicBezTo>
                  <a:lnTo>
                    <a:pt x="168633" y="812800"/>
                  </a:lnTo>
                  <a:cubicBezTo>
                    <a:pt x="123909" y="812800"/>
                    <a:pt x="81016" y="795033"/>
                    <a:pt x="49391" y="763409"/>
                  </a:cubicBezTo>
                  <a:cubicBezTo>
                    <a:pt x="17767" y="731784"/>
                    <a:pt x="0" y="688891"/>
                    <a:pt x="0" y="644167"/>
                  </a:cubicBezTo>
                  <a:lnTo>
                    <a:pt x="0" y="168633"/>
                  </a:lnTo>
                  <a:cubicBezTo>
                    <a:pt x="0" y="123909"/>
                    <a:pt x="17767" y="81016"/>
                    <a:pt x="49391" y="49391"/>
                  </a:cubicBezTo>
                  <a:cubicBezTo>
                    <a:pt x="81016" y="17767"/>
                    <a:pt x="123909" y="0"/>
                    <a:pt x="168633" y="0"/>
                  </a:cubicBezTo>
                  <a:close/>
                </a:path>
              </a:pathLst>
            </a:custGeom>
            <a:solidFill>
              <a:srgbClr val="01493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375 pessoas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1818195" y="6113435"/>
            <a:ext cx="417639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Pequenos Agricultores dos Territórios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89617" y="7880053"/>
            <a:ext cx="2033553" cy="488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45%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889617" y="8369004"/>
            <a:ext cx="2033553" cy="20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Adultos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56987" y="1133475"/>
            <a:ext cx="5563798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Perfil</a:t>
            </a:r>
            <a:r>
              <a:rPr lang="en-US" sz="6999" b="1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do Público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40405" y="6115569"/>
            <a:ext cx="387558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dirty="0" err="1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Alunos</a:t>
            </a:r>
            <a:r>
              <a:rPr lang="en-US" sz="3000" dirty="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 das Redes </a:t>
            </a:r>
            <a:r>
              <a:rPr lang="en-US" sz="3000" dirty="0" err="1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Públicas</a:t>
            </a:r>
            <a:r>
              <a:rPr lang="en-US" sz="3000" dirty="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 de Ensino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206210" y="6113435"/>
            <a:ext cx="387558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População Vulnerável dos Territórios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365401" y="7880053"/>
            <a:ext cx="2033553" cy="488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37,5%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127795" y="7880053"/>
            <a:ext cx="2033553" cy="488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17,5%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65401" y="8369004"/>
            <a:ext cx="2033553" cy="20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15 a 17 anos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127795" y="8369004"/>
            <a:ext cx="2033553" cy="20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>
                <a:solidFill>
                  <a:srgbClr val="01493A"/>
                </a:solidFill>
                <a:latin typeface="Arial"/>
                <a:ea typeface="Arial"/>
                <a:cs typeface="Arial"/>
                <a:sym typeface="Arial"/>
              </a:rPr>
              <a:t>18 a 29 anos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116312" y="1452563"/>
            <a:ext cx="8142988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2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Agricultores familiares, cozinheiras comunitárias, jovens e empreendedores populares que buscam fortalecer a renda, produzir e acessar alimentos saudáveis dentro dos seus territórios.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3987B8-19A4-E0EF-7F46-D0B47C8F4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67C6119D-17B8-5295-9053-081248A4E56D}"/>
              </a:ext>
            </a:extLst>
          </p:cNvPr>
          <p:cNvGrpSpPr/>
          <p:nvPr/>
        </p:nvGrpSpPr>
        <p:grpSpPr>
          <a:xfrm>
            <a:off x="0" y="3771901"/>
            <a:ext cx="18288000" cy="6515099"/>
            <a:chOff x="0" y="0"/>
            <a:chExt cx="5018271" cy="80964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9C214C6-0C1D-ADF1-4536-9E27E3423017}"/>
                </a:ext>
              </a:extLst>
            </p:cNvPr>
            <p:cNvSpPr/>
            <p:nvPr/>
          </p:nvSpPr>
          <p:spPr>
            <a:xfrm>
              <a:off x="0" y="0"/>
              <a:ext cx="5018271" cy="809643"/>
            </a:xfrm>
            <a:custGeom>
              <a:avLst/>
              <a:gdLst/>
              <a:ahLst/>
              <a:cxnLst/>
              <a:rect l="l" t="t" r="r" b="b"/>
              <a:pathLst>
                <a:path w="5018271" h="809643">
                  <a:moveTo>
                    <a:pt x="0" y="0"/>
                  </a:moveTo>
                  <a:lnTo>
                    <a:pt x="5018271" y="0"/>
                  </a:lnTo>
                  <a:lnTo>
                    <a:pt x="5018271" y="809643"/>
                  </a:lnTo>
                  <a:lnTo>
                    <a:pt x="0" y="809643"/>
                  </a:lnTo>
                  <a:close/>
                </a:path>
              </a:pathLst>
            </a:custGeom>
            <a:solidFill>
              <a:srgbClr val="0149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70A5450-3584-FCF9-169F-5A596A95DE74}"/>
                </a:ext>
              </a:extLst>
            </p:cNvPr>
            <p:cNvSpPr txBox="1"/>
            <p:nvPr/>
          </p:nvSpPr>
          <p:spPr>
            <a:xfrm>
              <a:off x="0" y="-47625"/>
              <a:ext cx="5018271" cy="857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51BE987-B058-2284-794F-851E86E962D9}"/>
              </a:ext>
            </a:extLst>
          </p:cNvPr>
          <p:cNvGrpSpPr/>
          <p:nvPr/>
        </p:nvGrpSpPr>
        <p:grpSpPr>
          <a:xfrm>
            <a:off x="7199571" y="3822836"/>
            <a:ext cx="3649844" cy="6454636"/>
            <a:chOff x="0" y="0"/>
            <a:chExt cx="961276" cy="154904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AC9FE33-0DB5-FC87-0462-8F262329CF39}"/>
                </a:ext>
              </a:extLst>
            </p:cNvPr>
            <p:cNvSpPr/>
            <p:nvPr/>
          </p:nvSpPr>
          <p:spPr>
            <a:xfrm>
              <a:off x="0" y="0"/>
              <a:ext cx="961276" cy="1549044"/>
            </a:xfrm>
            <a:custGeom>
              <a:avLst/>
              <a:gdLst/>
              <a:ahLst/>
              <a:cxnLst/>
              <a:rect l="l" t="t" r="r" b="b"/>
              <a:pathLst>
                <a:path w="961276" h="1549044">
                  <a:moveTo>
                    <a:pt x="0" y="0"/>
                  </a:moveTo>
                  <a:lnTo>
                    <a:pt x="961276" y="0"/>
                  </a:lnTo>
                  <a:lnTo>
                    <a:pt x="961276" y="1549044"/>
                  </a:lnTo>
                  <a:lnTo>
                    <a:pt x="0" y="1549044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5846C98-4168-D31B-7F1C-663BAEBF9B3D}"/>
                </a:ext>
              </a:extLst>
            </p:cNvPr>
            <p:cNvSpPr txBox="1"/>
            <p:nvPr/>
          </p:nvSpPr>
          <p:spPr>
            <a:xfrm>
              <a:off x="0" y="-47625"/>
              <a:ext cx="961276" cy="1596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455928C-4EB7-AA75-CE33-DAD14BF4E3B6}"/>
              </a:ext>
            </a:extLst>
          </p:cNvPr>
          <p:cNvGrpSpPr/>
          <p:nvPr/>
        </p:nvGrpSpPr>
        <p:grpSpPr>
          <a:xfrm>
            <a:off x="0" y="3771900"/>
            <a:ext cx="3649844" cy="6515100"/>
            <a:chOff x="0" y="0"/>
            <a:chExt cx="961276" cy="1549044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B741EA3-3299-6318-BB69-6AF412E489EA}"/>
                </a:ext>
              </a:extLst>
            </p:cNvPr>
            <p:cNvSpPr/>
            <p:nvPr/>
          </p:nvSpPr>
          <p:spPr>
            <a:xfrm>
              <a:off x="0" y="0"/>
              <a:ext cx="961276" cy="1549044"/>
            </a:xfrm>
            <a:custGeom>
              <a:avLst/>
              <a:gdLst/>
              <a:ahLst/>
              <a:cxnLst/>
              <a:rect l="l" t="t" r="r" b="b"/>
              <a:pathLst>
                <a:path w="961276" h="1549044">
                  <a:moveTo>
                    <a:pt x="0" y="0"/>
                  </a:moveTo>
                  <a:lnTo>
                    <a:pt x="961276" y="0"/>
                  </a:lnTo>
                  <a:lnTo>
                    <a:pt x="961276" y="1549044"/>
                  </a:lnTo>
                  <a:lnTo>
                    <a:pt x="0" y="1549044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73F4E7D-D497-9298-AA68-7C218FC50ECD}"/>
                </a:ext>
              </a:extLst>
            </p:cNvPr>
            <p:cNvSpPr txBox="1"/>
            <p:nvPr/>
          </p:nvSpPr>
          <p:spPr>
            <a:xfrm>
              <a:off x="0" y="-47625"/>
              <a:ext cx="961276" cy="1596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C3665FA8-2A92-A59B-D74E-EB294AC396E1}"/>
              </a:ext>
            </a:extLst>
          </p:cNvPr>
          <p:cNvSpPr/>
          <p:nvPr/>
        </p:nvSpPr>
        <p:spPr>
          <a:xfrm>
            <a:off x="906045" y="2786222"/>
            <a:ext cx="1586377" cy="0"/>
          </a:xfrm>
          <a:prstGeom prst="line">
            <a:avLst/>
          </a:prstGeom>
          <a:ln w="38100" cap="flat">
            <a:solidFill>
              <a:srgbClr val="002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7BA3C8CA-DDDA-1F8E-5D94-FACB7264C4A0}"/>
              </a:ext>
            </a:extLst>
          </p:cNvPr>
          <p:cNvGrpSpPr/>
          <p:nvPr/>
        </p:nvGrpSpPr>
        <p:grpSpPr>
          <a:xfrm>
            <a:off x="14638156" y="3833291"/>
            <a:ext cx="3649844" cy="6444179"/>
            <a:chOff x="0" y="0"/>
            <a:chExt cx="961276" cy="154904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A441328-1E70-4D1E-B86B-CA14B057D8C9}"/>
                </a:ext>
              </a:extLst>
            </p:cNvPr>
            <p:cNvSpPr/>
            <p:nvPr/>
          </p:nvSpPr>
          <p:spPr>
            <a:xfrm>
              <a:off x="0" y="0"/>
              <a:ext cx="961276" cy="1549044"/>
            </a:xfrm>
            <a:custGeom>
              <a:avLst/>
              <a:gdLst/>
              <a:ahLst/>
              <a:cxnLst/>
              <a:rect l="l" t="t" r="r" b="b"/>
              <a:pathLst>
                <a:path w="961276" h="1549044">
                  <a:moveTo>
                    <a:pt x="0" y="0"/>
                  </a:moveTo>
                  <a:lnTo>
                    <a:pt x="961276" y="0"/>
                  </a:lnTo>
                  <a:lnTo>
                    <a:pt x="961276" y="1549044"/>
                  </a:lnTo>
                  <a:lnTo>
                    <a:pt x="0" y="1549044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41A064B5-5B03-B192-BB14-E0D6578488CB}"/>
                </a:ext>
              </a:extLst>
            </p:cNvPr>
            <p:cNvSpPr txBox="1"/>
            <p:nvPr/>
          </p:nvSpPr>
          <p:spPr>
            <a:xfrm>
              <a:off x="0" y="-47625"/>
              <a:ext cx="961276" cy="1596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33">
            <a:extLst>
              <a:ext uri="{FF2B5EF4-FFF2-40B4-BE49-F238E27FC236}">
                <a16:creationId xmlns:a16="http://schemas.microsoft.com/office/drawing/2014/main" id="{647479DB-373F-4C54-7FBE-BFB9888440C3}"/>
              </a:ext>
            </a:extLst>
          </p:cNvPr>
          <p:cNvSpPr txBox="1"/>
          <p:nvPr/>
        </p:nvSpPr>
        <p:spPr>
          <a:xfrm>
            <a:off x="906044" y="925648"/>
            <a:ext cx="6561555" cy="1618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0" u="none" strike="noStrike" kern="1200" cap="none" spc="0" normalizeH="0" baseline="0" noProof="0" dirty="0" err="1">
                <a:ln>
                  <a:noFill/>
                </a:ln>
                <a:solidFill>
                  <a:srgbClr val="002E24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Contrapartidas</a:t>
            </a: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002E24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do </a:t>
            </a:r>
            <a:r>
              <a:rPr kumimoji="0" lang="en-US" sz="6999" b="1" i="0" u="none" strike="noStrike" kern="1200" cap="none" spc="0" normalizeH="0" baseline="0" noProof="0" dirty="0" err="1">
                <a:ln>
                  <a:noFill/>
                </a:ln>
                <a:solidFill>
                  <a:srgbClr val="002E24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Projeto</a:t>
            </a:r>
            <a:endParaRPr kumimoji="0" lang="en-US" sz="6999" b="1" i="0" u="none" strike="noStrike" kern="1200" cap="none" spc="0" normalizeH="0" baseline="0" noProof="0" dirty="0">
              <a:ln>
                <a:noFill/>
              </a:ln>
              <a:solidFill>
                <a:srgbClr val="002E24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511630AD-C281-82C0-0BC2-3DAB4E4F0567}"/>
              </a:ext>
            </a:extLst>
          </p:cNvPr>
          <p:cNvSpPr txBox="1"/>
          <p:nvPr/>
        </p:nvSpPr>
        <p:spPr>
          <a:xfrm>
            <a:off x="23808" y="5311035"/>
            <a:ext cx="364984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Envio de imagens de boa qualidade das ações do projeto para a Petrobras e Clipagem de conteúdos jornalísticos</a:t>
            </a:r>
            <a:endParaRPr lang="en-US" sz="2000" b="1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endParaRPr lang="en-US" sz="2000" b="1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" name="Group 12">
            <a:extLst>
              <a:ext uri="{FF2B5EF4-FFF2-40B4-BE49-F238E27FC236}">
                <a16:creationId xmlns:a16="http://schemas.microsoft.com/office/drawing/2014/main" id="{6469D828-66D3-679A-7295-1A76096C45A2}"/>
              </a:ext>
            </a:extLst>
          </p:cNvPr>
          <p:cNvGrpSpPr/>
          <p:nvPr/>
        </p:nvGrpSpPr>
        <p:grpSpPr>
          <a:xfrm>
            <a:off x="1369575" y="4202712"/>
            <a:ext cx="910694" cy="910694"/>
            <a:chOff x="0" y="0"/>
            <a:chExt cx="812800" cy="812800"/>
          </a:xfrm>
        </p:grpSpPr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E25F9329-BE56-5EB6-B576-00AF126F02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TextBox 14">
              <a:extLst>
                <a:ext uri="{FF2B5EF4-FFF2-40B4-BE49-F238E27FC236}">
                  <a16:creationId xmlns:a16="http://schemas.microsoft.com/office/drawing/2014/main" id="{42EB5520-45C9-2C9D-5F77-C78DF54E9BD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 dirty="0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grpSp>
        <p:nvGrpSpPr>
          <p:cNvPr id="49" name="Group 12">
            <a:extLst>
              <a:ext uri="{FF2B5EF4-FFF2-40B4-BE49-F238E27FC236}">
                <a16:creationId xmlns:a16="http://schemas.microsoft.com/office/drawing/2014/main" id="{8DCE33AA-7CB1-3FCD-B8D4-237EB19D5124}"/>
              </a:ext>
            </a:extLst>
          </p:cNvPr>
          <p:cNvGrpSpPr/>
          <p:nvPr/>
        </p:nvGrpSpPr>
        <p:grpSpPr>
          <a:xfrm>
            <a:off x="5003490" y="4186703"/>
            <a:ext cx="910694" cy="910694"/>
            <a:chOff x="0" y="0"/>
            <a:chExt cx="812800" cy="812800"/>
          </a:xfrm>
        </p:grpSpPr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93AB7CCF-2555-7D21-9B9C-D2BE44A957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TextBox 14">
              <a:extLst>
                <a:ext uri="{FF2B5EF4-FFF2-40B4-BE49-F238E27FC236}">
                  <a16:creationId xmlns:a16="http://schemas.microsoft.com/office/drawing/2014/main" id="{3C358806-8EF2-F184-CB68-74ACE576AEA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 dirty="0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grpSp>
        <p:nvGrpSpPr>
          <p:cNvPr id="52" name="Group 12">
            <a:extLst>
              <a:ext uri="{FF2B5EF4-FFF2-40B4-BE49-F238E27FC236}">
                <a16:creationId xmlns:a16="http://schemas.microsoft.com/office/drawing/2014/main" id="{09631485-492C-FFCC-B8C7-77A68CB50587}"/>
              </a:ext>
            </a:extLst>
          </p:cNvPr>
          <p:cNvGrpSpPr/>
          <p:nvPr/>
        </p:nvGrpSpPr>
        <p:grpSpPr>
          <a:xfrm>
            <a:off x="8573628" y="4205092"/>
            <a:ext cx="910694" cy="910694"/>
            <a:chOff x="0" y="0"/>
            <a:chExt cx="812800" cy="812800"/>
          </a:xfrm>
        </p:grpSpPr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41DF6035-3C0A-FDB6-43C9-0378B21A50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4" name="TextBox 14">
              <a:extLst>
                <a:ext uri="{FF2B5EF4-FFF2-40B4-BE49-F238E27FC236}">
                  <a16:creationId xmlns:a16="http://schemas.microsoft.com/office/drawing/2014/main" id="{68B1917A-929F-3A0C-E8EE-8D101B10C75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 dirty="0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grpSp>
        <p:nvGrpSpPr>
          <p:cNvPr id="55" name="Group 12">
            <a:extLst>
              <a:ext uri="{FF2B5EF4-FFF2-40B4-BE49-F238E27FC236}">
                <a16:creationId xmlns:a16="http://schemas.microsoft.com/office/drawing/2014/main" id="{771ADCA9-83B3-81CB-EBEC-F6BB2DA3BF78}"/>
              </a:ext>
            </a:extLst>
          </p:cNvPr>
          <p:cNvGrpSpPr/>
          <p:nvPr/>
        </p:nvGrpSpPr>
        <p:grpSpPr>
          <a:xfrm>
            <a:off x="12288438" y="4202712"/>
            <a:ext cx="910694" cy="910694"/>
            <a:chOff x="0" y="0"/>
            <a:chExt cx="812800" cy="812800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4D71C55F-8D65-C2F7-AEA2-093D8F699B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7" name="TextBox 14">
              <a:extLst>
                <a:ext uri="{FF2B5EF4-FFF2-40B4-BE49-F238E27FC236}">
                  <a16:creationId xmlns:a16="http://schemas.microsoft.com/office/drawing/2014/main" id="{5883997E-9DB0-11B5-43D3-85AE8FF043F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 dirty="0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4</a:t>
              </a:r>
            </a:p>
          </p:txBody>
        </p:sp>
      </p:grpSp>
      <p:grpSp>
        <p:nvGrpSpPr>
          <p:cNvPr id="58" name="Group 12">
            <a:extLst>
              <a:ext uri="{FF2B5EF4-FFF2-40B4-BE49-F238E27FC236}">
                <a16:creationId xmlns:a16="http://schemas.microsoft.com/office/drawing/2014/main" id="{07562947-F926-2F14-0964-B0491277CDD9}"/>
              </a:ext>
            </a:extLst>
          </p:cNvPr>
          <p:cNvGrpSpPr/>
          <p:nvPr/>
        </p:nvGrpSpPr>
        <p:grpSpPr>
          <a:xfrm>
            <a:off x="16007731" y="4170694"/>
            <a:ext cx="910694" cy="910694"/>
            <a:chOff x="0" y="0"/>
            <a:chExt cx="812800" cy="812800"/>
          </a:xfrm>
        </p:grpSpPr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10178ED4-E751-DE86-D57F-464C5C12EE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TextBox 14">
              <a:extLst>
                <a:ext uri="{FF2B5EF4-FFF2-40B4-BE49-F238E27FC236}">
                  <a16:creationId xmlns:a16="http://schemas.microsoft.com/office/drawing/2014/main" id="{6729677E-B999-FA36-BBA4-CCB9337404E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 dirty="0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5</a:t>
              </a:r>
            </a:p>
          </p:txBody>
        </p:sp>
      </p:grpSp>
      <p:sp>
        <p:nvSpPr>
          <p:cNvPr id="61" name="TextBox 17">
            <a:extLst>
              <a:ext uri="{FF2B5EF4-FFF2-40B4-BE49-F238E27FC236}">
                <a16:creationId xmlns:a16="http://schemas.microsoft.com/office/drawing/2014/main" id="{3BCE26A0-F6EA-B0AE-A271-075CAF5C728F}"/>
              </a:ext>
            </a:extLst>
          </p:cNvPr>
          <p:cNvSpPr txBox="1"/>
          <p:nvPr/>
        </p:nvSpPr>
        <p:spPr>
          <a:xfrm>
            <a:off x="3862608" y="5580569"/>
            <a:ext cx="31241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Participação em Comitês comunitários da Petrobras/Replan</a:t>
            </a:r>
            <a:endParaRPr lang="en-US" sz="2000" b="1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TextBox 17">
            <a:extLst>
              <a:ext uri="{FF2B5EF4-FFF2-40B4-BE49-F238E27FC236}">
                <a16:creationId xmlns:a16="http://schemas.microsoft.com/office/drawing/2014/main" id="{1457C616-994F-EA82-D4DA-4E31FD5A5BC7}"/>
              </a:ext>
            </a:extLst>
          </p:cNvPr>
          <p:cNvSpPr txBox="1"/>
          <p:nvPr/>
        </p:nvSpPr>
        <p:spPr>
          <a:xfrm>
            <a:off x="7199701" y="5464024"/>
            <a:ext cx="364971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Participação em campanhas de utilidade pública e divulgação de campanhas e ações da Petrobras</a:t>
            </a:r>
            <a:endParaRPr lang="en-US" sz="2000" b="1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TextBox 17">
            <a:extLst>
              <a:ext uri="{FF2B5EF4-FFF2-40B4-BE49-F238E27FC236}">
                <a16:creationId xmlns:a16="http://schemas.microsoft.com/office/drawing/2014/main" id="{6B6EB785-B62C-CB91-4F43-9E032A40C4FD}"/>
              </a:ext>
            </a:extLst>
          </p:cNvPr>
          <p:cNvSpPr txBox="1"/>
          <p:nvPr/>
        </p:nvSpPr>
        <p:spPr>
          <a:xfrm>
            <a:off x="11181686" y="5496639"/>
            <a:ext cx="31241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Compensação da pegada de carbono produzido para a realização do projeto</a:t>
            </a:r>
            <a:endParaRPr lang="en-US" sz="2000" b="1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TextBox 17">
            <a:extLst>
              <a:ext uri="{FF2B5EF4-FFF2-40B4-BE49-F238E27FC236}">
                <a16:creationId xmlns:a16="http://schemas.microsoft.com/office/drawing/2014/main" id="{2747C1C1-97E3-0922-7748-E578C4B112D6}"/>
              </a:ext>
            </a:extLst>
          </p:cNvPr>
          <p:cNvSpPr txBox="1"/>
          <p:nvPr/>
        </p:nvSpPr>
        <p:spPr>
          <a:xfrm>
            <a:off x="14924787" y="5441334"/>
            <a:ext cx="31241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Compensação da pegada de carbono produzido para a realização do projeto</a:t>
            </a:r>
            <a:endParaRPr lang="en-US" sz="2000" b="1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3AE70F9C-9DC9-559A-11D8-074D9F2F0F9E}"/>
              </a:ext>
            </a:extLst>
          </p:cNvPr>
          <p:cNvSpPr/>
          <p:nvPr/>
        </p:nvSpPr>
        <p:spPr>
          <a:xfrm>
            <a:off x="256560" y="6987071"/>
            <a:ext cx="3130461" cy="0"/>
          </a:xfrm>
          <a:prstGeom prst="line">
            <a:avLst/>
          </a:prstGeom>
          <a:ln w="9525" cap="flat">
            <a:solidFill>
              <a:srgbClr val="00B05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6" name="AutoShape 11">
            <a:extLst>
              <a:ext uri="{FF2B5EF4-FFF2-40B4-BE49-F238E27FC236}">
                <a16:creationId xmlns:a16="http://schemas.microsoft.com/office/drawing/2014/main" id="{CC6C2098-CE4F-28E4-E396-AD3270B001EE}"/>
              </a:ext>
            </a:extLst>
          </p:cNvPr>
          <p:cNvSpPr/>
          <p:nvPr/>
        </p:nvSpPr>
        <p:spPr>
          <a:xfrm>
            <a:off x="3862608" y="6987071"/>
            <a:ext cx="3130461" cy="0"/>
          </a:xfrm>
          <a:prstGeom prst="line">
            <a:avLst/>
          </a:prstGeom>
          <a:ln w="9525" cap="flat">
            <a:solidFill>
              <a:srgbClr val="00B05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7" name="AutoShape 11">
            <a:extLst>
              <a:ext uri="{FF2B5EF4-FFF2-40B4-BE49-F238E27FC236}">
                <a16:creationId xmlns:a16="http://schemas.microsoft.com/office/drawing/2014/main" id="{71D89894-B285-F17A-BE65-6B350FBE20E5}"/>
              </a:ext>
            </a:extLst>
          </p:cNvPr>
          <p:cNvSpPr/>
          <p:nvPr/>
        </p:nvSpPr>
        <p:spPr>
          <a:xfrm>
            <a:off x="7432453" y="6987071"/>
            <a:ext cx="3130461" cy="0"/>
          </a:xfrm>
          <a:prstGeom prst="line">
            <a:avLst/>
          </a:prstGeom>
          <a:ln w="9525" cap="flat">
            <a:solidFill>
              <a:srgbClr val="00B05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9" name="AutoShape 11">
            <a:extLst>
              <a:ext uri="{FF2B5EF4-FFF2-40B4-BE49-F238E27FC236}">
                <a16:creationId xmlns:a16="http://schemas.microsoft.com/office/drawing/2014/main" id="{5C35E492-B530-885B-59AE-FCC00FE1AF02}"/>
              </a:ext>
            </a:extLst>
          </p:cNvPr>
          <p:cNvSpPr/>
          <p:nvPr/>
        </p:nvSpPr>
        <p:spPr>
          <a:xfrm>
            <a:off x="11125200" y="6987071"/>
            <a:ext cx="3130461" cy="0"/>
          </a:xfrm>
          <a:prstGeom prst="line">
            <a:avLst/>
          </a:prstGeom>
          <a:ln w="9525" cap="flat">
            <a:solidFill>
              <a:srgbClr val="00B05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0" name="AutoShape 11">
            <a:extLst>
              <a:ext uri="{FF2B5EF4-FFF2-40B4-BE49-F238E27FC236}">
                <a16:creationId xmlns:a16="http://schemas.microsoft.com/office/drawing/2014/main" id="{BA9DAB20-57F8-6997-93CA-C317792E062C}"/>
              </a:ext>
            </a:extLst>
          </p:cNvPr>
          <p:cNvSpPr/>
          <p:nvPr/>
        </p:nvSpPr>
        <p:spPr>
          <a:xfrm>
            <a:off x="14924787" y="6972300"/>
            <a:ext cx="3130461" cy="0"/>
          </a:xfrm>
          <a:prstGeom prst="line">
            <a:avLst/>
          </a:prstGeom>
          <a:ln w="9525" cap="flat">
            <a:solidFill>
              <a:srgbClr val="00B05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1" name="TextBox 17">
            <a:extLst>
              <a:ext uri="{FF2B5EF4-FFF2-40B4-BE49-F238E27FC236}">
                <a16:creationId xmlns:a16="http://schemas.microsoft.com/office/drawing/2014/main" id="{335272A7-6C89-6E04-74E9-459189238514}"/>
              </a:ext>
            </a:extLst>
          </p:cNvPr>
          <p:cNvSpPr txBox="1"/>
          <p:nvPr/>
        </p:nvSpPr>
        <p:spPr>
          <a:xfrm>
            <a:off x="256560" y="8020704"/>
            <a:ext cx="312419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Registro de imagens em alta resolução dos eventos(fotos e vídeos) que serão desenvolvidos pelo projeto e envio para o setor de comunicação da Responsabilidade Social da Petrobras para divulgação em suas mídias.</a:t>
            </a:r>
            <a:endParaRPr lang="en-US" sz="1400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TextBox 17">
            <a:extLst>
              <a:ext uri="{FF2B5EF4-FFF2-40B4-BE49-F238E27FC236}">
                <a16:creationId xmlns:a16="http://schemas.microsoft.com/office/drawing/2014/main" id="{64DD569C-1F49-01BA-3D90-85CC3305FF95}"/>
              </a:ext>
            </a:extLst>
          </p:cNvPr>
          <p:cNvSpPr txBox="1"/>
          <p:nvPr/>
        </p:nvSpPr>
        <p:spPr>
          <a:xfrm>
            <a:off x="3884124" y="7452096"/>
            <a:ext cx="3124199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A REPLAN- Paulínia em seu departamento de Responsabilidade Social tem como uma de suas tarefas articular as </a:t>
            </a:r>
            <a:r>
              <a:rPr lang="pt-BR" sz="14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OSCs</a:t>
            </a:r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dos territórios na perspectiva de maior e melhor relacionamento da Replan junto as comunidades. Nosso projeto estará participando de todas as reuniões e encaminhamentos para o desenvolvimento do engajamento de todos nas questões sociais.</a:t>
            </a:r>
            <a:endParaRPr lang="en-US" sz="1400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TextBox 17">
            <a:extLst>
              <a:ext uri="{FF2B5EF4-FFF2-40B4-BE49-F238E27FC236}">
                <a16:creationId xmlns:a16="http://schemas.microsoft.com/office/drawing/2014/main" id="{74146FB0-C512-6BBD-07E9-5822A462BA43}"/>
              </a:ext>
            </a:extLst>
          </p:cNvPr>
          <p:cNvSpPr txBox="1"/>
          <p:nvPr/>
        </p:nvSpPr>
        <p:spPr>
          <a:xfrm>
            <a:off x="7390818" y="8430549"/>
            <a:ext cx="3124199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Participação/ apoio em campanhas de utilidade pública r ações de divulgação da Petrobras. Ações por demanda</a:t>
            </a:r>
            <a:endParaRPr lang="en-US" sz="1400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TextBox 17">
            <a:extLst>
              <a:ext uri="{FF2B5EF4-FFF2-40B4-BE49-F238E27FC236}">
                <a16:creationId xmlns:a16="http://schemas.microsoft.com/office/drawing/2014/main" id="{DF3D430C-3261-4AA1-973B-A4DE102F00B2}"/>
              </a:ext>
            </a:extLst>
          </p:cNvPr>
          <p:cNvSpPr txBox="1"/>
          <p:nvPr/>
        </p:nvSpPr>
        <p:spPr>
          <a:xfrm>
            <a:off x="11247500" y="7638405"/>
            <a:ext cx="3124199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1. Produção de mudas de árvores nas </a:t>
            </a:r>
            <a:r>
              <a:rPr lang="pt-BR" sz="14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UTDs</a:t>
            </a:r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e hortos medicinais; </a:t>
            </a:r>
            <a:b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2. Estruturação de uma "calculadora ambiental- carbono zero de emissão"; </a:t>
            </a:r>
            <a:b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3. Plantio de árvores nos territórios de aplicação do projeto - bairros selecionados pelo projeto</a:t>
            </a:r>
            <a:endParaRPr lang="en-US" sz="1400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TextBox 17">
            <a:extLst>
              <a:ext uri="{FF2B5EF4-FFF2-40B4-BE49-F238E27FC236}">
                <a16:creationId xmlns:a16="http://schemas.microsoft.com/office/drawing/2014/main" id="{F1FDBBC4-667B-2D5F-518E-F1B69FC0E37A}"/>
              </a:ext>
            </a:extLst>
          </p:cNvPr>
          <p:cNvSpPr txBox="1"/>
          <p:nvPr/>
        </p:nvSpPr>
        <p:spPr>
          <a:xfrm>
            <a:off x="14884793" y="7266651"/>
            <a:ext cx="3124199" cy="2800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Da experiência recente junto a Responsabilidade Social da Replan pudemos perceber a fragilidade organizacional e de gestão da maioria das entidades sociais dos respectivos municípios. Algumas até, desconhecem o que seja o Marco Regulatório das Organizações Sociais (MROCS). </a:t>
            </a:r>
            <a:r>
              <a:rPr lang="pt-BR" sz="14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Realzaremos</a:t>
            </a:r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seminários e/ou oficinas de capacitação aos membros técnicos e diretivos das </a:t>
            </a:r>
            <a:r>
              <a:rPr lang="pt-BR" sz="14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OSCs</a:t>
            </a:r>
            <a:r>
              <a:rPr lang="pt-BR" sz="14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objetivando capacitá-los em temas de referência..</a:t>
            </a:r>
            <a:endParaRPr lang="en-US" sz="1400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340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BFD5C-AB88-7E5E-7216-1A04DE27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2BA3EB-0370-4604-67E2-1C49B61808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1A13CE5-AECB-D458-C9DF-0A10D68866D3}"/>
              </a:ext>
            </a:extLst>
          </p:cNvPr>
          <p:cNvGrpSpPr/>
          <p:nvPr/>
        </p:nvGrpSpPr>
        <p:grpSpPr>
          <a:xfrm>
            <a:off x="5638801" y="1562100"/>
            <a:ext cx="7162800" cy="6705600"/>
            <a:chOff x="0" y="0"/>
            <a:chExt cx="1029525" cy="82079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587089B-EDEE-9958-FD84-F192B5311092}"/>
                </a:ext>
              </a:extLst>
            </p:cNvPr>
            <p:cNvSpPr/>
            <p:nvPr/>
          </p:nvSpPr>
          <p:spPr>
            <a:xfrm>
              <a:off x="0" y="0"/>
              <a:ext cx="1029525" cy="820790"/>
            </a:xfrm>
            <a:custGeom>
              <a:avLst/>
              <a:gdLst/>
              <a:ahLst/>
              <a:cxnLst/>
              <a:rect l="l" t="t" r="r" b="b"/>
              <a:pathLst>
                <a:path w="1029525" h="820790">
                  <a:moveTo>
                    <a:pt x="66335" y="0"/>
                  </a:moveTo>
                  <a:lnTo>
                    <a:pt x="963191" y="0"/>
                  </a:lnTo>
                  <a:cubicBezTo>
                    <a:pt x="999826" y="0"/>
                    <a:pt x="1029525" y="29699"/>
                    <a:pt x="1029525" y="66335"/>
                  </a:cubicBezTo>
                  <a:lnTo>
                    <a:pt x="1029525" y="754455"/>
                  </a:lnTo>
                  <a:cubicBezTo>
                    <a:pt x="1029525" y="791091"/>
                    <a:pt x="999826" y="820790"/>
                    <a:pt x="963191" y="820790"/>
                  </a:cubicBezTo>
                  <a:lnTo>
                    <a:pt x="66335" y="820790"/>
                  </a:lnTo>
                  <a:cubicBezTo>
                    <a:pt x="48741" y="820790"/>
                    <a:pt x="31869" y="813801"/>
                    <a:pt x="19429" y="801361"/>
                  </a:cubicBezTo>
                  <a:cubicBezTo>
                    <a:pt x="6989" y="788920"/>
                    <a:pt x="0" y="772048"/>
                    <a:pt x="0" y="754455"/>
                  </a:cubicBezTo>
                  <a:lnTo>
                    <a:pt x="0" y="66335"/>
                  </a:lnTo>
                  <a:cubicBezTo>
                    <a:pt x="0" y="48741"/>
                    <a:pt x="6989" y="31869"/>
                    <a:pt x="19429" y="19429"/>
                  </a:cubicBezTo>
                  <a:cubicBezTo>
                    <a:pt x="31869" y="6989"/>
                    <a:pt x="48741" y="0"/>
                    <a:pt x="66335" y="0"/>
                  </a:cubicBezTo>
                  <a:close/>
                </a:path>
              </a:pathLst>
            </a:custGeom>
            <a:solidFill>
              <a:srgbClr val="0149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FBC7AD6-5C93-63B9-BF94-097B2DD418D6}"/>
                </a:ext>
              </a:extLst>
            </p:cNvPr>
            <p:cNvSpPr txBox="1"/>
            <p:nvPr/>
          </p:nvSpPr>
          <p:spPr>
            <a:xfrm>
              <a:off x="0" y="-38100"/>
              <a:ext cx="1029525" cy="858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19FFA383-4186-8173-A1AA-1BDCBC743A24}"/>
              </a:ext>
            </a:extLst>
          </p:cNvPr>
          <p:cNvSpPr txBox="1"/>
          <p:nvPr/>
        </p:nvSpPr>
        <p:spPr>
          <a:xfrm>
            <a:off x="6138762" y="2265521"/>
            <a:ext cx="6162879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pt-BR" sz="50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Apoio a Gestão das </a:t>
            </a:r>
            <a:r>
              <a:rPr lang="pt-BR" sz="50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OSCs</a:t>
            </a:r>
            <a:r>
              <a:rPr lang="pt-BR" sz="50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nos Territórios</a:t>
            </a:r>
            <a:endParaRPr lang="en-US" sz="50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376B876-4AFE-D930-B679-E5F64189C4FD}"/>
              </a:ext>
            </a:extLst>
          </p:cNvPr>
          <p:cNvSpPr txBox="1"/>
          <p:nvPr/>
        </p:nvSpPr>
        <p:spPr>
          <a:xfrm>
            <a:off x="6138761" y="5517296"/>
            <a:ext cx="6162880" cy="2123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t-BR" sz="2000" spc="-20" dirty="0">
                <a:solidFill>
                  <a:srgbClr val="FFFFFF">
                    <a:alpha val="8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Análise situacional da OSC (serviços prestados, fontes de financiamento, corpo técnico e gestão), apoio na reestruturação de estatutos adequação a lei federal MROSC, planejamento estratégico da instituição, organização da área de comunicação e captação de recursos e transparência/prestação de contas.</a:t>
            </a:r>
            <a:endParaRPr lang="en-US" sz="2000" spc="-20" dirty="0">
              <a:solidFill>
                <a:srgbClr val="FFFFFF">
                  <a:alpha val="80000"/>
                </a:srgb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AutoShape 11">
            <a:extLst>
              <a:ext uri="{FF2B5EF4-FFF2-40B4-BE49-F238E27FC236}">
                <a16:creationId xmlns:a16="http://schemas.microsoft.com/office/drawing/2014/main" id="{59C00742-2E88-B724-1B39-75CDAEBCCDBD}"/>
              </a:ext>
            </a:extLst>
          </p:cNvPr>
          <p:cNvSpPr/>
          <p:nvPr/>
        </p:nvSpPr>
        <p:spPr>
          <a:xfrm>
            <a:off x="6138761" y="4889973"/>
            <a:ext cx="6162880" cy="0"/>
          </a:xfrm>
          <a:prstGeom prst="line">
            <a:avLst/>
          </a:prstGeom>
          <a:ln w="9525" cap="flat">
            <a:solidFill>
              <a:srgbClr val="00B05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4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443374"/>
            <a:chOff x="0" y="0"/>
            <a:chExt cx="5008626" cy="1559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8626" cy="1559180"/>
            </a:xfrm>
            <a:custGeom>
              <a:avLst/>
              <a:gdLst/>
              <a:ahLst/>
              <a:cxnLst/>
              <a:rect l="l" t="t" r="r" b="b"/>
              <a:pathLst>
                <a:path w="5008626" h="1559180">
                  <a:moveTo>
                    <a:pt x="0" y="0"/>
                  </a:moveTo>
                  <a:lnTo>
                    <a:pt x="5008626" y="0"/>
                  </a:lnTo>
                  <a:lnTo>
                    <a:pt x="5008626" y="1559180"/>
                  </a:lnTo>
                  <a:lnTo>
                    <a:pt x="0" y="155918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08626" cy="1606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8901005" cy="5443374"/>
          </a:xfrm>
          <a:custGeom>
            <a:avLst/>
            <a:gdLst/>
            <a:ahLst/>
            <a:cxnLst/>
            <a:rect l="l" t="t" r="r" b="b"/>
            <a:pathLst>
              <a:path w="9630132" h="6293179">
                <a:moveTo>
                  <a:pt x="0" y="0"/>
                </a:moveTo>
                <a:lnTo>
                  <a:pt x="9630132" y="0"/>
                </a:lnTo>
                <a:lnTo>
                  <a:pt x="9630132" y="6293180"/>
                </a:lnTo>
                <a:lnTo>
                  <a:pt x="0" y="6293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92" t="-63669" b="-72215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Freeform 6"/>
          <p:cNvSpPr/>
          <p:nvPr/>
        </p:nvSpPr>
        <p:spPr>
          <a:xfrm>
            <a:off x="1446532" y="1773350"/>
            <a:ext cx="5725649" cy="1913979"/>
          </a:xfrm>
          <a:custGeom>
            <a:avLst/>
            <a:gdLst/>
            <a:ahLst/>
            <a:cxnLst/>
            <a:rect l="l" t="t" r="r" b="b"/>
            <a:pathLst>
              <a:path w="5725649" h="1913979">
                <a:moveTo>
                  <a:pt x="0" y="0"/>
                </a:moveTo>
                <a:lnTo>
                  <a:pt x="5725649" y="0"/>
                </a:lnTo>
                <a:lnTo>
                  <a:pt x="5725649" y="1913979"/>
                </a:lnTo>
                <a:lnTo>
                  <a:pt x="0" y="1913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446532" y="7239392"/>
            <a:ext cx="1921882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69614" y="7239392"/>
            <a:ext cx="426093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Rede Social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10536" y="7239392"/>
            <a:ext cx="2754080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E-mail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6532" y="8008706"/>
            <a:ext cx="420850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0"/>
              </a:lnSpc>
            </a:pPr>
            <a:r>
              <a:rPr lang="en-US" sz="2200" spc="2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WWW.CRCA.ORG.BR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69614" y="8008706"/>
            <a:ext cx="420850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200" spc="22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@CRCA.CAMPINAS</a:t>
            </a:r>
          </a:p>
          <a:p>
            <a:pPr algn="l"/>
            <a:r>
              <a:rPr lang="en-US" sz="2200" spc="22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@SEMENTESDEINCLUSAO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10536" y="8008706"/>
            <a:ext cx="523453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0"/>
              </a:lnSpc>
            </a:pPr>
            <a:r>
              <a:rPr lang="en-US" sz="2200" spc="2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CONTATO@CRCA.ORG.BR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66699" y="723540"/>
            <a:ext cx="6992601" cy="218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0"/>
              </a:lnSpc>
            </a:pPr>
            <a:r>
              <a:rPr lang="en-US" sz="9000" dirty="0" err="1">
                <a:solidFill>
                  <a:srgbClr val="002E23"/>
                </a:solidFill>
                <a:latin typeface="Arial"/>
                <a:ea typeface="Arial"/>
                <a:cs typeface="Arial"/>
                <a:sym typeface="Arial"/>
              </a:rPr>
              <a:t>Muito</a:t>
            </a:r>
            <a:r>
              <a:rPr lang="en-US" sz="9000" dirty="0">
                <a:solidFill>
                  <a:srgbClr val="002E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0" dirty="0" err="1">
                <a:solidFill>
                  <a:srgbClr val="002E23"/>
                </a:solidFill>
                <a:latin typeface="Arial"/>
                <a:ea typeface="Arial"/>
                <a:cs typeface="Arial"/>
                <a:sym typeface="Arial"/>
              </a:rPr>
              <a:t>Obrigado</a:t>
            </a:r>
            <a:r>
              <a:rPr lang="en-US" sz="9000" dirty="0">
                <a:solidFill>
                  <a:srgbClr val="002E23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C4A6A3F-2D89-6A17-FE9D-8B9A1167EC5B}"/>
              </a:ext>
            </a:extLst>
          </p:cNvPr>
          <p:cNvGrpSpPr/>
          <p:nvPr/>
        </p:nvGrpSpPr>
        <p:grpSpPr>
          <a:xfrm>
            <a:off x="10238416" y="3078652"/>
            <a:ext cx="5937978" cy="1672132"/>
            <a:chOff x="842045" y="651968"/>
            <a:chExt cx="5937978" cy="1672132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9A537459-5697-32B9-1793-E5552F55FEBC}"/>
                </a:ext>
              </a:extLst>
            </p:cNvPr>
            <p:cNvSpPr/>
            <p:nvPr/>
          </p:nvSpPr>
          <p:spPr>
            <a:xfrm>
              <a:off x="842045" y="651968"/>
              <a:ext cx="5937978" cy="1672132"/>
            </a:xfrm>
            <a:prstGeom prst="roundRect">
              <a:avLst>
                <a:gd name="adj" fmla="val 142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7F13B5B-952B-5665-EF30-DECF38669D77}"/>
                </a:ext>
              </a:extLst>
            </p:cNvPr>
            <p:cNvSpPr/>
            <p:nvPr/>
          </p:nvSpPr>
          <p:spPr>
            <a:xfrm>
              <a:off x="4908802" y="1370845"/>
              <a:ext cx="1265594" cy="748283"/>
            </a:xfrm>
            <a:custGeom>
              <a:avLst/>
              <a:gdLst/>
              <a:ahLst/>
              <a:cxnLst/>
              <a:rect l="l" t="t" r="r" b="b"/>
              <a:pathLst>
                <a:path w="1159588" h="685607">
                  <a:moveTo>
                    <a:pt x="0" y="0"/>
                  </a:moveTo>
                  <a:lnTo>
                    <a:pt x="1159588" y="0"/>
                  </a:lnTo>
                  <a:lnTo>
                    <a:pt x="1159588" y="685607"/>
                  </a:lnTo>
                  <a:lnTo>
                    <a:pt x="0" y="685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38485F1-FA63-6F5E-09CE-047E8BBEA80E}"/>
                </a:ext>
              </a:extLst>
            </p:cNvPr>
            <p:cNvSpPr/>
            <p:nvPr/>
          </p:nvSpPr>
          <p:spPr>
            <a:xfrm>
              <a:off x="1050927" y="1333500"/>
              <a:ext cx="1243282" cy="783473"/>
            </a:xfrm>
            <a:custGeom>
              <a:avLst/>
              <a:gdLst/>
              <a:ahLst/>
              <a:cxnLst/>
              <a:rect l="l" t="t" r="r" b="b"/>
              <a:pathLst>
                <a:path w="1274024" h="802635">
                  <a:moveTo>
                    <a:pt x="0" y="0"/>
                  </a:moveTo>
                  <a:lnTo>
                    <a:pt x="1274024" y="0"/>
                  </a:lnTo>
                  <a:lnTo>
                    <a:pt x="1274024" y="802635"/>
                  </a:lnTo>
                  <a:lnTo>
                    <a:pt x="0" y="802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FA3C291-2AE1-52E2-CA06-05598E52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680" t="8076" r="14751" b="9591"/>
            <a:stretch>
              <a:fillRect/>
            </a:stretch>
          </p:blipFill>
          <p:spPr>
            <a:xfrm>
              <a:off x="2977787" y="1269042"/>
              <a:ext cx="804180" cy="912387"/>
            </a:xfrm>
            <a:prstGeom prst="rect">
              <a:avLst/>
            </a:prstGeom>
          </p:spPr>
        </p:pic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71028D02-C581-79F7-2E2D-700E8FDBE9C3}"/>
                </a:ext>
              </a:extLst>
            </p:cNvPr>
            <p:cNvSpPr txBox="1"/>
            <p:nvPr/>
          </p:nvSpPr>
          <p:spPr>
            <a:xfrm>
              <a:off x="1028700" y="738409"/>
              <a:ext cx="3009900" cy="27578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2520"/>
                </a:lnSpc>
                <a:defRPr sz="2000" spc="200">
                  <a:solidFill>
                    <a:srgbClr val="00BF63">
                      <a:alpha val="49804"/>
                    </a:srgbClr>
                  </a:solidFill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sz="1200" spc="0" dirty="0">
                  <a:solidFill>
                    <a:srgbClr val="01493A"/>
                  </a:solidFill>
                  <a:latin typeface="Trebuchet MS" panose="020B0603020202020204" pitchFamily="34" charset="0"/>
                  <a:sym typeface="Arial Italics"/>
                </a:rPr>
                <a:t>Realização</a:t>
              </a:r>
              <a:endParaRPr lang="en-US" sz="1400" spc="0" dirty="0">
                <a:solidFill>
                  <a:srgbClr val="01493A"/>
                </a:solidFill>
                <a:latin typeface="Trebuchet MS" panose="020B0603020202020204" pitchFamily="34" charset="0"/>
                <a:sym typeface="Arial Italics"/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9BEE7AF7-DFE7-9378-BF64-876B64C82FD2}"/>
                </a:ext>
              </a:extLst>
            </p:cNvPr>
            <p:cNvSpPr txBox="1"/>
            <p:nvPr/>
          </p:nvSpPr>
          <p:spPr>
            <a:xfrm>
              <a:off x="4935500" y="738408"/>
              <a:ext cx="482982" cy="2757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2520"/>
                </a:lnSpc>
                <a:defRPr sz="2000" spc="200">
                  <a:solidFill>
                    <a:srgbClr val="00BF63">
                      <a:alpha val="49804"/>
                    </a:srgbClr>
                  </a:solidFill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sz="1200" spc="0" dirty="0">
                  <a:solidFill>
                    <a:srgbClr val="01493A"/>
                  </a:solidFill>
                  <a:latin typeface="Trebuchet MS" panose="020B0603020202020204" pitchFamily="34" charset="0"/>
                  <a:sym typeface="Arial Italics"/>
                </a:rPr>
                <a:t>Apoio</a:t>
              </a:r>
              <a:endParaRPr lang="en-US" sz="1400" spc="0" dirty="0">
                <a:solidFill>
                  <a:srgbClr val="01493A"/>
                </a:solidFill>
                <a:latin typeface="Trebuchet MS" panose="020B0603020202020204" pitchFamily="34" charset="0"/>
                <a:sym typeface="Arial Italics"/>
              </a:endParaRPr>
            </a:p>
          </p:txBody>
        </p:sp>
        <p:sp>
          <p:nvSpPr>
            <p:cNvPr id="21" name="AutoShape 4">
              <a:extLst>
                <a:ext uri="{FF2B5EF4-FFF2-40B4-BE49-F238E27FC236}">
                  <a16:creationId xmlns:a16="http://schemas.microsoft.com/office/drawing/2014/main" id="{08EF8B12-26DF-2AAF-0ED5-0AA5ED5F8208}"/>
                </a:ext>
              </a:extLst>
            </p:cNvPr>
            <p:cNvSpPr/>
            <p:nvPr/>
          </p:nvSpPr>
          <p:spPr>
            <a:xfrm>
              <a:off x="982617" y="1104900"/>
              <a:ext cx="2827383" cy="0"/>
            </a:xfrm>
            <a:prstGeom prst="line">
              <a:avLst/>
            </a:prstGeom>
            <a:ln w="28575" cap="flat">
              <a:solidFill>
                <a:schemeClr val="bg1">
                  <a:lumMod val="75000"/>
                  <a:alpha val="49804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AutoShape 4">
              <a:extLst>
                <a:ext uri="{FF2B5EF4-FFF2-40B4-BE49-F238E27FC236}">
                  <a16:creationId xmlns:a16="http://schemas.microsoft.com/office/drawing/2014/main" id="{DD632C12-A8FE-111C-F578-8D6F0476CD0C}"/>
                </a:ext>
              </a:extLst>
            </p:cNvPr>
            <p:cNvSpPr/>
            <p:nvPr/>
          </p:nvSpPr>
          <p:spPr>
            <a:xfrm>
              <a:off x="4945017" y="1084729"/>
              <a:ext cx="1684383" cy="0"/>
            </a:xfrm>
            <a:prstGeom prst="line">
              <a:avLst/>
            </a:prstGeom>
            <a:ln w="28575" cap="flat">
              <a:solidFill>
                <a:schemeClr val="bg1">
                  <a:lumMod val="75000"/>
                  <a:alpha val="49804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32534" y="5715805"/>
            <a:ext cx="1586377" cy="0"/>
          </a:xfrm>
          <a:prstGeom prst="line">
            <a:avLst/>
          </a:prstGeom>
          <a:ln w="38100" cap="flat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7188332" y="5715805"/>
            <a:ext cx="1586377" cy="0"/>
          </a:xfrm>
          <a:prstGeom prst="line">
            <a:avLst/>
          </a:prstGeom>
          <a:ln w="38100" cap="flat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12773530" y="5715805"/>
            <a:ext cx="1586377" cy="0"/>
          </a:xfrm>
          <a:prstGeom prst="line">
            <a:avLst/>
          </a:prstGeom>
          <a:ln w="38100" cap="flat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523009" y="4833322"/>
            <a:ext cx="448726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CRCA – Centro de Referência em Cooperativismo e Associativismo</a:t>
            </a:r>
            <a:endParaRPr lang="en-US" sz="20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523009" y="3179786"/>
            <a:ext cx="158637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523009" y="1133475"/>
            <a:ext cx="5563798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Equipes do Projeto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3009" y="6204728"/>
            <a:ext cx="4037377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pt-BR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Organização da sociedade civil com atuação reconhecida no fortalecimento de empreendimentos coletivos, economia solidária e desenvolvimento territorial, promovendo inclusão produtiva, formação e apoio à construção de políticas públicas.</a:t>
            </a:r>
            <a:endParaRPr lang="en-US" sz="20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73530" y="6245714"/>
            <a:ext cx="4037377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2000"/>
              </a:lnSpc>
              <a:defRPr>
                <a:solidFill>
                  <a:srgbClr val="FFFFFF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pt-BR" sz="2000" dirty="0">
                <a:sym typeface="Arial"/>
              </a:rPr>
              <a:t>O projeto é uma parceria entre o CRCA e a Petrobras. Através do Programa Petrobras Socioambiental, a Petrobras investe em projetos que visam o desenvolvimento econômico sustentável e a transição energética justa</a:t>
            </a:r>
            <a:endParaRPr lang="en-US" sz="2000" dirty="0">
              <a:sym typeface="Arial"/>
            </a:endParaRP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D7B33FC2-9378-96CE-BDEC-EDB1377B411D}"/>
              </a:ext>
            </a:extLst>
          </p:cNvPr>
          <p:cNvSpPr/>
          <p:nvPr/>
        </p:nvSpPr>
        <p:spPr>
          <a:xfrm>
            <a:off x="1447800" y="3845971"/>
            <a:ext cx="1243282" cy="783473"/>
          </a:xfrm>
          <a:custGeom>
            <a:avLst/>
            <a:gdLst/>
            <a:ahLst/>
            <a:cxnLst/>
            <a:rect l="l" t="t" r="r" b="b"/>
            <a:pathLst>
              <a:path w="1274024" h="802635">
                <a:moveTo>
                  <a:pt x="0" y="0"/>
                </a:moveTo>
                <a:lnTo>
                  <a:pt x="1274024" y="0"/>
                </a:lnTo>
                <a:lnTo>
                  <a:pt x="1274024" y="802635"/>
                </a:lnTo>
                <a:lnTo>
                  <a:pt x="0" y="80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0F267396-A463-6D88-20E1-D2E675B3A2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80" t="8076" r="14751" b="9591"/>
          <a:stretch>
            <a:fillRect/>
          </a:stretch>
        </p:blipFill>
        <p:spPr>
          <a:xfrm>
            <a:off x="7188332" y="3717057"/>
            <a:ext cx="804180" cy="912387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23F6906-711D-7C2A-895B-929E6CB6303B}"/>
              </a:ext>
            </a:extLst>
          </p:cNvPr>
          <p:cNvSpPr txBox="1"/>
          <p:nvPr/>
        </p:nvSpPr>
        <p:spPr>
          <a:xfrm>
            <a:off x="7148268" y="4833322"/>
            <a:ext cx="47389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IBIOMAS – Instituto de Biodiversidade, Manejo e Sustentabilidade</a:t>
            </a:r>
            <a:endParaRPr lang="en-US" sz="20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48D2ABAA-A46D-E4B9-7703-8046BB4BD601}"/>
              </a:ext>
            </a:extLst>
          </p:cNvPr>
          <p:cNvSpPr txBox="1"/>
          <p:nvPr/>
        </p:nvSpPr>
        <p:spPr>
          <a:xfrm>
            <a:off x="7188332" y="6204728"/>
            <a:ext cx="403737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pt-BR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Instituto técnico especializado em agroecologia, segurança alimentar, manejo sustentável e assessoria técnica, com atuação em projetos de base territorial e apoio a políticas públicas socioambientais.</a:t>
            </a:r>
            <a:endParaRPr lang="en-US" sz="20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B66E7A00-FED0-F912-9B14-A4B0A4B8F4B1}"/>
              </a:ext>
            </a:extLst>
          </p:cNvPr>
          <p:cNvSpPr/>
          <p:nvPr/>
        </p:nvSpPr>
        <p:spPr>
          <a:xfrm>
            <a:off x="12626098" y="3845972"/>
            <a:ext cx="1349212" cy="797722"/>
          </a:xfrm>
          <a:custGeom>
            <a:avLst/>
            <a:gdLst/>
            <a:ahLst/>
            <a:cxnLst/>
            <a:rect l="l" t="t" r="r" b="b"/>
            <a:pathLst>
              <a:path w="1159588" h="685607">
                <a:moveTo>
                  <a:pt x="0" y="0"/>
                </a:moveTo>
                <a:lnTo>
                  <a:pt x="1159588" y="0"/>
                </a:lnTo>
                <a:lnTo>
                  <a:pt x="1159588" y="685607"/>
                </a:lnTo>
                <a:lnTo>
                  <a:pt x="0" y="685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D00BB928-55F6-5A2A-60B6-0F15DDDB3933}"/>
              </a:ext>
            </a:extLst>
          </p:cNvPr>
          <p:cNvSpPr txBox="1"/>
          <p:nvPr/>
        </p:nvSpPr>
        <p:spPr>
          <a:xfrm>
            <a:off x="12665553" y="5032008"/>
            <a:ext cx="448726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Petrobras</a:t>
            </a:r>
            <a:endParaRPr lang="en-US" sz="20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4352895"/>
          </a:xfrm>
          <a:custGeom>
            <a:avLst/>
            <a:gdLst/>
            <a:ahLst/>
            <a:cxnLst/>
            <a:rect l="l" t="t" r="r" b="b"/>
            <a:pathLst>
              <a:path w="19447736" h="5025261">
                <a:moveTo>
                  <a:pt x="0" y="0"/>
                </a:moveTo>
                <a:lnTo>
                  <a:pt x="19447736" y="0"/>
                </a:lnTo>
                <a:lnTo>
                  <a:pt x="19447736" y="5025261"/>
                </a:lnTo>
                <a:lnTo>
                  <a:pt x="0" y="5025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3170" t="-259666" r="-8632" b="-266631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/>
          <p:cNvSpPr/>
          <p:nvPr/>
        </p:nvSpPr>
        <p:spPr>
          <a:xfrm>
            <a:off x="1504950" y="3265511"/>
            <a:ext cx="158637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504950" y="1133475"/>
            <a:ext cx="6855299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Conteúdo da Apresentação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04950" y="5679695"/>
            <a:ext cx="15077769" cy="279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4500"/>
              </a:lnSpc>
              <a:buAutoNum type="arabicPeriod"/>
            </a:pPr>
            <a:r>
              <a:rPr lang="en-US" sz="1800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Objetivo</a:t>
            </a:r>
            <a:r>
              <a:rPr lang="en-US" sz="1800" spc="27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Geral do </a:t>
            </a:r>
            <a:r>
              <a:rPr lang="en-US" sz="1800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Projeto</a:t>
            </a:r>
            <a:endParaRPr lang="en-US" sz="1800" spc="27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8620" lvl="1" indent="-194310" algn="l">
              <a:lnSpc>
                <a:spcPts val="4500"/>
              </a:lnSpc>
              <a:buAutoNum type="arabicPeriod"/>
            </a:pPr>
            <a:r>
              <a:rPr lang="en-US" sz="1800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Objetivos</a:t>
            </a:r>
            <a:r>
              <a:rPr lang="en-US" sz="1800" spc="27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Específicos</a:t>
            </a:r>
            <a:endParaRPr lang="en-US" sz="1800" spc="27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8620" lvl="1" indent="-194310" algn="l">
              <a:lnSpc>
                <a:spcPts val="4500"/>
              </a:lnSpc>
              <a:buAutoNum type="arabicPeriod"/>
            </a:pPr>
            <a:r>
              <a:rPr lang="en-US" sz="1800" spc="27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Equipes e </a:t>
            </a:r>
            <a:r>
              <a:rPr lang="en-US" sz="1800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Organograma</a:t>
            </a:r>
            <a:r>
              <a:rPr lang="en-US" sz="1800" spc="27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do </a:t>
            </a:r>
            <a:r>
              <a:rPr lang="en-US" sz="1800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Projeto</a:t>
            </a:r>
            <a:endParaRPr lang="en-US" sz="1800" spc="27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8620" lvl="1" indent="-194310" algn="l">
              <a:lnSpc>
                <a:spcPts val="4500"/>
              </a:lnSpc>
              <a:buAutoNum type="arabicPeriod"/>
            </a:pPr>
            <a:r>
              <a:rPr lang="en-US" sz="1800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</a:t>
            </a:r>
            <a:r>
              <a:rPr lang="en-US" sz="1800" spc="27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do Público do </a:t>
            </a:r>
            <a:r>
              <a:rPr lang="en-US" sz="1800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Projeto</a:t>
            </a:r>
            <a:endParaRPr lang="en-US" sz="1800" spc="27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8620" lvl="1" indent="-194310" algn="l">
              <a:lnSpc>
                <a:spcPts val="4500"/>
              </a:lnSpc>
              <a:buAutoNum type="arabicPeriod"/>
            </a:pPr>
            <a:r>
              <a:rPr lang="en-US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Contrapartidas</a:t>
            </a:r>
            <a:r>
              <a:rPr lang="en-US" spc="27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do </a:t>
            </a:r>
            <a:r>
              <a:rPr lang="en-US" spc="27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Projeto</a:t>
            </a:r>
            <a:endParaRPr lang="en-US" sz="1800" spc="27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504950" y="6326463"/>
            <a:ext cx="1523406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AutoShape 7"/>
          <p:cNvSpPr/>
          <p:nvPr/>
        </p:nvSpPr>
        <p:spPr>
          <a:xfrm>
            <a:off x="1526968" y="6876876"/>
            <a:ext cx="1523406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>
            <a:off x="1526968" y="7457901"/>
            <a:ext cx="1523406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>
            <a:off x="1526968" y="8010351"/>
            <a:ext cx="1523406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679694" y="1654225"/>
            <a:ext cx="8753273" cy="6978550"/>
            <a:chOff x="0" y="0"/>
            <a:chExt cx="1029525" cy="8207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9525" cy="820790"/>
            </a:xfrm>
            <a:custGeom>
              <a:avLst/>
              <a:gdLst/>
              <a:ahLst/>
              <a:cxnLst/>
              <a:rect l="l" t="t" r="r" b="b"/>
              <a:pathLst>
                <a:path w="1029525" h="820790">
                  <a:moveTo>
                    <a:pt x="66335" y="0"/>
                  </a:moveTo>
                  <a:lnTo>
                    <a:pt x="963191" y="0"/>
                  </a:lnTo>
                  <a:cubicBezTo>
                    <a:pt x="999826" y="0"/>
                    <a:pt x="1029525" y="29699"/>
                    <a:pt x="1029525" y="66335"/>
                  </a:cubicBezTo>
                  <a:lnTo>
                    <a:pt x="1029525" y="754455"/>
                  </a:lnTo>
                  <a:cubicBezTo>
                    <a:pt x="1029525" y="791091"/>
                    <a:pt x="999826" y="820790"/>
                    <a:pt x="963191" y="820790"/>
                  </a:cubicBezTo>
                  <a:lnTo>
                    <a:pt x="66335" y="820790"/>
                  </a:lnTo>
                  <a:cubicBezTo>
                    <a:pt x="48741" y="820790"/>
                    <a:pt x="31869" y="813801"/>
                    <a:pt x="19429" y="801361"/>
                  </a:cubicBezTo>
                  <a:cubicBezTo>
                    <a:pt x="6989" y="788920"/>
                    <a:pt x="0" y="772048"/>
                    <a:pt x="0" y="754455"/>
                  </a:cubicBezTo>
                  <a:lnTo>
                    <a:pt x="0" y="66335"/>
                  </a:lnTo>
                  <a:cubicBezTo>
                    <a:pt x="0" y="48741"/>
                    <a:pt x="6989" y="31869"/>
                    <a:pt x="19429" y="19429"/>
                  </a:cubicBezTo>
                  <a:cubicBezTo>
                    <a:pt x="31869" y="6989"/>
                    <a:pt x="48741" y="0"/>
                    <a:pt x="66335" y="0"/>
                  </a:cubicBezTo>
                  <a:close/>
                </a:path>
              </a:pathLst>
            </a:custGeom>
            <a:solidFill>
              <a:srgbClr val="0149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29525" cy="858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88744" y="2922567"/>
            <a:ext cx="1181900" cy="4441866"/>
            <a:chOff x="0" y="0"/>
            <a:chExt cx="139010" cy="5224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010" cy="522435"/>
            </a:xfrm>
            <a:custGeom>
              <a:avLst/>
              <a:gdLst/>
              <a:ahLst/>
              <a:cxnLst/>
              <a:rect l="l" t="t" r="r" b="b"/>
              <a:pathLst>
                <a:path w="139010" h="522435">
                  <a:moveTo>
                    <a:pt x="69505" y="0"/>
                  </a:moveTo>
                  <a:lnTo>
                    <a:pt x="69505" y="0"/>
                  </a:lnTo>
                  <a:cubicBezTo>
                    <a:pt x="107892" y="0"/>
                    <a:pt x="139010" y="31119"/>
                    <a:pt x="139010" y="69505"/>
                  </a:cubicBezTo>
                  <a:lnTo>
                    <a:pt x="139010" y="452929"/>
                  </a:lnTo>
                  <a:cubicBezTo>
                    <a:pt x="139010" y="491316"/>
                    <a:pt x="107892" y="522435"/>
                    <a:pt x="69505" y="522435"/>
                  </a:cubicBezTo>
                  <a:lnTo>
                    <a:pt x="69505" y="522435"/>
                  </a:lnTo>
                  <a:cubicBezTo>
                    <a:pt x="31119" y="522435"/>
                    <a:pt x="0" y="491316"/>
                    <a:pt x="0" y="452929"/>
                  </a:cubicBezTo>
                  <a:lnTo>
                    <a:pt x="0" y="69505"/>
                  </a:lnTo>
                  <a:cubicBezTo>
                    <a:pt x="0" y="31119"/>
                    <a:pt x="31119" y="0"/>
                    <a:pt x="695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9010" cy="56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452855" y="2617292"/>
            <a:ext cx="5620160" cy="14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Objetivo </a:t>
            </a:r>
          </a:p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Geral do Projeto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33805" y="4247590"/>
            <a:ext cx="5620160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20">
                <a:solidFill>
                  <a:srgbClr val="FFFFFF">
                    <a:alpha val="8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Gerar a inclusão produtiva e geração de renda para populações em situação de vulnerabilidade econômica nos municípios de Cosmópolis e Paulínia através do desenvolvimento da agricultura familiar agroecológica rural e periurbana e consumo responsável e consciente.</a:t>
            </a:r>
          </a:p>
          <a:p>
            <a:pPr algn="just">
              <a:lnSpc>
                <a:spcPts val="2800"/>
              </a:lnSpc>
            </a:pPr>
            <a:endParaRPr lang="en-US" sz="2000" spc="-20">
              <a:solidFill>
                <a:srgbClr val="FFFFFF">
                  <a:alpha val="80000"/>
                </a:srgb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433805" y="6785335"/>
            <a:ext cx="3789728" cy="849913"/>
            <a:chOff x="0" y="0"/>
            <a:chExt cx="818195" cy="1834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8196" cy="183495"/>
            </a:xfrm>
            <a:custGeom>
              <a:avLst/>
              <a:gdLst/>
              <a:ahLst/>
              <a:cxnLst/>
              <a:rect l="l" t="t" r="r" b="b"/>
              <a:pathLst>
                <a:path w="818196" h="183495">
                  <a:moveTo>
                    <a:pt x="91747" y="0"/>
                  </a:moveTo>
                  <a:lnTo>
                    <a:pt x="726448" y="0"/>
                  </a:lnTo>
                  <a:cubicBezTo>
                    <a:pt x="777119" y="0"/>
                    <a:pt x="818196" y="41077"/>
                    <a:pt x="818196" y="91747"/>
                  </a:cubicBezTo>
                  <a:lnTo>
                    <a:pt x="818196" y="91747"/>
                  </a:lnTo>
                  <a:cubicBezTo>
                    <a:pt x="818196" y="116080"/>
                    <a:pt x="808529" y="139417"/>
                    <a:pt x="791323" y="156623"/>
                  </a:cubicBezTo>
                  <a:cubicBezTo>
                    <a:pt x="774117" y="173828"/>
                    <a:pt x="750781" y="183495"/>
                    <a:pt x="726448" y="183495"/>
                  </a:cubicBezTo>
                  <a:lnTo>
                    <a:pt x="91747" y="183495"/>
                  </a:lnTo>
                  <a:cubicBezTo>
                    <a:pt x="67414" y="183495"/>
                    <a:pt x="44078" y="173828"/>
                    <a:pt x="26872" y="156623"/>
                  </a:cubicBezTo>
                  <a:cubicBezTo>
                    <a:pt x="9666" y="139417"/>
                    <a:pt x="0" y="116080"/>
                    <a:pt x="0" y="91747"/>
                  </a:cubicBezTo>
                  <a:lnTo>
                    <a:pt x="0" y="91747"/>
                  </a:lnTo>
                  <a:cubicBezTo>
                    <a:pt x="0" y="67414"/>
                    <a:pt x="9666" y="44078"/>
                    <a:pt x="26872" y="26872"/>
                  </a:cubicBezTo>
                  <a:cubicBezTo>
                    <a:pt x="44078" y="9666"/>
                    <a:pt x="67414" y="0"/>
                    <a:pt x="91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FFFFF">
                  <a:alpha val="8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8195" cy="19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4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851694" y="7059479"/>
            <a:ext cx="2791675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1" spc="60">
                <a:solidFill>
                  <a:srgbClr val="FFFFFF">
                    <a:alpha val="80000"/>
                  </a:srgbClr>
                </a:solidFill>
                <a:latin typeface="Arial Bold"/>
                <a:ea typeface="Arial Bold"/>
                <a:cs typeface="Arial Bold"/>
                <a:sym typeface="Arial Bold"/>
              </a:rPr>
              <a:t>Conheça mais</a:t>
            </a:r>
          </a:p>
        </p:txBody>
      </p:sp>
      <p:sp>
        <p:nvSpPr>
          <p:cNvPr id="15" name="Freeform 15"/>
          <p:cNvSpPr/>
          <p:nvPr/>
        </p:nvSpPr>
        <p:spPr>
          <a:xfrm>
            <a:off x="7540171" y="7075527"/>
            <a:ext cx="282598" cy="269528"/>
          </a:xfrm>
          <a:custGeom>
            <a:avLst/>
            <a:gdLst/>
            <a:ahLst/>
            <a:cxnLst/>
            <a:rect l="l" t="t" r="r" b="b"/>
            <a:pathLst>
              <a:path w="282598" h="269528">
                <a:moveTo>
                  <a:pt x="0" y="0"/>
                </a:moveTo>
                <a:lnTo>
                  <a:pt x="282598" y="0"/>
                </a:lnTo>
                <a:lnTo>
                  <a:pt x="282598" y="269528"/>
                </a:lnTo>
                <a:lnTo>
                  <a:pt x="0" y="269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 flipH="1">
            <a:off x="2311206" y="6411842"/>
            <a:ext cx="679825" cy="599096"/>
          </a:xfrm>
          <a:custGeom>
            <a:avLst/>
            <a:gdLst/>
            <a:ahLst/>
            <a:cxnLst/>
            <a:rect l="l" t="t" r="r" b="b"/>
            <a:pathLst>
              <a:path w="679825" h="599096">
                <a:moveTo>
                  <a:pt x="679825" y="0"/>
                </a:moveTo>
                <a:lnTo>
                  <a:pt x="0" y="0"/>
                </a:lnTo>
                <a:lnTo>
                  <a:pt x="0" y="599096"/>
                </a:lnTo>
                <a:lnTo>
                  <a:pt x="679825" y="599096"/>
                </a:lnTo>
                <a:lnTo>
                  <a:pt x="67982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937024" y="4453431"/>
            <a:ext cx="3447240" cy="8330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4414997"/>
            <a:ext cx="18288000" cy="2931239"/>
            <a:chOff x="0" y="0"/>
            <a:chExt cx="5018271" cy="7720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8271" cy="772014"/>
            </a:xfrm>
            <a:custGeom>
              <a:avLst/>
              <a:gdLst/>
              <a:ahLst/>
              <a:cxnLst/>
              <a:rect l="l" t="t" r="r" b="b"/>
              <a:pathLst>
                <a:path w="5018271" h="772014">
                  <a:moveTo>
                    <a:pt x="0" y="0"/>
                  </a:moveTo>
                  <a:lnTo>
                    <a:pt x="5018271" y="0"/>
                  </a:lnTo>
                  <a:lnTo>
                    <a:pt x="5018271" y="772014"/>
                  </a:lnTo>
                  <a:lnTo>
                    <a:pt x="0" y="772014"/>
                  </a:lnTo>
                  <a:close/>
                </a:path>
              </a:pathLst>
            </a:custGeom>
            <a:solidFill>
              <a:srgbClr val="002E2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18271" cy="819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336711"/>
            <a:ext cx="18288000" cy="2950289"/>
            <a:chOff x="0" y="0"/>
            <a:chExt cx="5018271" cy="8096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18271" cy="809643"/>
            </a:xfrm>
            <a:custGeom>
              <a:avLst/>
              <a:gdLst/>
              <a:ahLst/>
              <a:cxnLst/>
              <a:rect l="l" t="t" r="r" b="b"/>
              <a:pathLst>
                <a:path w="5018271" h="809643">
                  <a:moveTo>
                    <a:pt x="0" y="0"/>
                  </a:moveTo>
                  <a:lnTo>
                    <a:pt x="5018271" y="0"/>
                  </a:lnTo>
                  <a:lnTo>
                    <a:pt x="5018271" y="809643"/>
                  </a:lnTo>
                  <a:lnTo>
                    <a:pt x="0" y="809643"/>
                  </a:lnTo>
                  <a:close/>
                </a:path>
              </a:pathLst>
            </a:custGeom>
            <a:solidFill>
              <a:srgbClr val="0149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18271" cy="857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99571" y="4395947"/>
            <a:ext cx="3649844" cy="5881528"/>
            <a:chOff x="0" y="0"/>
            <a:chExt cx="961276" cy="15490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1276" cy="1549044"/>
            </a:xfrm>
            <a:custGeom>
              <a:avLst/>
              <a:gdLst/>
              <a:ahLst/>
              <a:cxnLst/>
              <a:rect l="l" t="t" r="r" b="b"/>
              <a:pathLst>
                <a:path w="961276" h="1549044">
                  <a:moveTo>
                    <a:pt x="0" y="0"/>
                  </a:moveTo>
                  <a:lnTo>
                    <a:pt x="961276" y="0"/>
                  </a:lnTo>
                  <a:lnTo>
                    <a:pt x="961276" y="1549044"/>
                  </a:lnTo>
                  <a:lnTo>
                    <a:pt x="0" y="1549044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61276" cy="1596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4405472"/>
            <a:ext cx="3649844" cy="5881528"/>
            <a:chOff x="0" y="0"/>
            <a:chExt cx="961276" cy="15490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1276" cy="1549044"/>
            </a:xfrm>
            <a:custGeom>
              <a:avLst/>
              <a:gdLst/>
              <a:ahLst/>
              <a:cxnLst/>
              <a:rect l="l" t="t" r="r" b="b"/>
              <a:pathLst>
                <a:path w="961276" h="1549044">
                  <a:moveTo>
                    <a:pt x="0" y="0"/>
                  </a:moveTo>
                  <a:lnTo>
                    <a:pt x="961276" y="0"/>
                  </a:lnTo>
                  <a:lnTo>
                    <a:pt x="961276" y="1549044"/>
                  </a:lnTo>
                  <a:lnTo>
                    <a:pt x="0" y="1549044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61276" cy="1596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906045" y="2786222"/>
            <a:ext cx="1586377" cy="0"/>
          </a:xfrm>
          <a:prstGeom prst="line">
            <a:avLst/>
          </a:prstGeom>
          <a:ln w="38100" cap="flat">
            <a:solidFill>
              <a:srgbClr val="002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14638156" y="4405472"/>
            <a:ext cx="3649844" cy="5881528"/>
            <a:chOff x="0" y="0"/>
            <a:chExt cx="961276" cy="15490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61276" cy="1549044"/>
            </a:xfrm>
            <a:custGeom>
              <a:avLst/>
              <a:gdLst/>
              <a:ahLst/>
              <a:cxnLst/>
              <a:rect l="l" t="t" r="r" b="b"/>
              <a:pathLst>
                <a:path w="961276" h="1549044">
                  <a:moveTo>
                    <a:pt x="0" y="0"/>
                  </a:moveTo>
                  <a:lnTo>
                    <a:pt x="961276" y="0"/>
                  </a:lnTo>
                  <a:lnTo>
                    <a:pt x="961276" y="1549044"/>
                  </a:lnTo>
                  <a:lnTo>
                    <a:pt x="0" y="1549044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961276" cy="1596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792485" y="5432485"/>
            <a:ext cx="682302" cy="807458"/>
          </a:xfrm>
          <a:custGeom>
            <a:avLst/>
            <a:gdLst/>
            <a:ahLst/>
            <a:cxnLst/>
            <a:rect l="l" t="t" r="r" b="b"/>
            <a:pathLst>
              <a:path w="682302" h="807458">
                <a:moveTo>
                  <a:pt x="0" y="0"/>
                </a:moveTo>
                <a:lnTo>
                  <a:pt x="682302" y="0"/>
                </a:lnTo>
                <a:lnTo>
                  <a:pt x="682302" y="807459"/>
                </a:lnTo>
                <a:lnTo>
                  <a:pt x="0" y="807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15215887" y="5465812"/>
            <a:ext cx="731871" cy="668747"/>
          </a:xfrm>
          <a:custGeom>
            <a:avLst/>
            <a:gdLst/>
            <a:ahLst/>
            <a:cxnLst/>
            <a:rect l="l" t="t" r="r" b="b"/>
            <a:pathLst>
              <a:path w="731871" h="668747">
                <a:moveTo>
                  <a:pt x="0" y="0"/>
                </a:moveTo>
                <a:lnTo>
                  <a:pt x="731872" y="0"/>
                </a:lnTo>
                <a:lnTo>
                  <a:pt x="731872" y="668747"/>
                </a:lnTo>
                <a:lnTo>
                  <a:pt x="0" y="668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15215887" y="8490406"/>
            <a:ext cx="874426" cy="800100"/>
          </a:xfrm>
          <a:custGeom>
            <a:avLst/>
            <a:gdLst/>
            <a:ahLst/>
            <a:cxnLst/>
            <a:rect l="l" t="t" r="r" b="b"/>
            <a:pathLst>
              <a:path w="874426" h="800100">
                <a:moveTo>
                  <a:pt x="0" y="0"/>
                </a:moveTo>
                <a:lnTo>
                  <a:pt x="874426" y="0"/>
                </a:lnTo>
                <a:lnTo>
                  <a:pt x="874426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799141" y="5421665"/>
            <a:ext cx="663831" cy="683481"/>
          </a:xfrm>
          <a:custGeom>
            <a:avLst/>
            <a:gdLst/>
            <a:ahLst/>
            <a:cxnLst/>
            <a:rect l="l" t="t" r="r" b="b"/>
            <a:pathLst>
              <a:path w="663831" h="683481">
                <a:moveTo>
                  <a:pt x="0" y="0"/>
                </a:moveTo>
                <a:lnTo>
                  <a:pt x="663831" y="0"/>
                </a:lnTo>
                <a:lnTo>
                  <a:pt x="663831" y="683481"/>
                </a:lnTo>
                <a:lnTo>
                  <a:pt x="0" y="6834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699204" y="8457030"/>
            <a:ext cx="863705" cy="833476"/>
          </a:xfrm>
          <a:custGeom>
            <a:avLst/>
            <a:gdLst/>
            <a:ahLst/>
            <a:cxnLst/>
            <a:rect l="l" t="t" r="r" b="b"/>
            <a:pathLst>
              <a:path w="863705" h="833476">
                <a:moveTo>
                  <a:pt x="0" y="0"/>
                </a:moveTo>
                <a:lnTo>
                  <a:pt x="863705" y="0"/>
                </a:lnTo>
                <a:lnTo>
                  <a:pt x="863705" y="833476"/>
                </a:lnTo>
                <a:lnTo>
                  <a:pt x="0" y="833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4169453" y="5453538"/>
            <a:ext cx="693295" cy="693295"/>
          </a:xfrm>
          <a:custGeom>
            <a:avLst/>
            <a:gdLst/>
            <a:ahLst/>
            <a:cxnLst/>
            <a:rect l="l" t="t" r="r" b="b"/>
            <a:pathLst>
              <a:path w="693295" h="693295">
                <a:moveTo>
                  <a:pt x="0" y="0"/>
                </a:moveTo>
                <a:lnTo>
                  <a:pt x="693296" y="0"/>
                </a:lnTo>
                <a:lnTo>
                  <a:pt x="693296" y="693295"/>
                </a:lnTo>
                <a:lnTo>
                  <a:pt x="0" y="6932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4169453" y="8481196"/>
            <a:ext cx="680131" cy="785144"/>
          </a:xfrm>
          <a:custGeom>
            <a:avLst/>
            <a:gdLst/>
            <a:ahLst/>
            <a:cxnLst/>
            <a:rect l="l" t="t" r="r" b="b"/>
            <a:pathLst>
              <a:path w="680131" h="785144">
                <a:moveTo>
                  <a:pt x="0" y="0"/>
                </a:moveTo>
                <a:lnTo>
                  <a:pt x="680131" y="0"/>
                </a:lnTo>
                <a:lnTo>
                  <a:pt x="680131" y="785144"/>
                </a:lnTo>
                <a:lnTo>
                  <a:pt x="0" y="7851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7706405" y="8408640"/>
            <a:ext cx="768382" cy="797284"/>
          </a:xfrm>
          <a:custGeom>
            <a:avLst/>
            <a:gdLst/>
            <a:ahLst/>
            <a:cxnLst/>
            <a:rect l="l" t="t" r="r" b="b"/>
            <a:pathLst>
              <a:path w="768382" h="797284">
                <a:moveTo>
                  <a:pt x="0" y="0"/>
                </a:moveTo>
                <a:lnTo>
                  <a:pt x="768382" y="0"/>
                </a:lnTo>
                <a:lnTo>
                  <a:pt x="768382" y="797284"/>
                </a:lnTo>
                <a:lnTo>
                  <a:pt x="0" y="7972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1529296" y="8481196"/>
            <a:ext cx="705231" cy="705231"/>
          </a:xfrm>
          <a:custGeom>
            <a:avLst/>
            <a:gdLst/>
            <a:ahLst/>
            <a:cxnLst/>
            <a:rect l="l" t="t" r="r" b="b"/>
            <a:pathLst>
              <a:path w="705231" h="705231">
                <a:moveTo>
                  <a:pt x="0" y="0"/>
                </a:moveTo>
                <a:lnTo>
                  <a:pt x="705231" y="0"/>
                </a:lnTo>
                <a:lnTo>
                  <a:pt x="705231" y="705231"/>
                </a:lnTo>
                <a:lnTo>
                  <a:pt x="0" y="7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1803448" y="5080020"/>
            <a:ext cx="121348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Minutas de Leis </a:t>
            </a:r>
          </a:p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Municipais de SAN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48499" y="5194816"/>
            <a:ext cx="187293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Eventos Educacionais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760537" y="5514435"/>
            <a:ext cx="121468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Raízes do Brasil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760537" y="8430447"/>
            <a:ext cx="17800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Hortas e </a:t>
            </a:r>
          </a:p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Hortos Medicinais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4230" y="8298781"/>
            <a:ext cx="160526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Estudos Estratégicos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148499" y="8405377"/>
            <a:ext cx="15973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Cursos de Capacitação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6045" y="925648"/>
            <a:ext cx="5563798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6999" b="1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Objetivos Específicos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116312" y="706573"/>
            <a:ext cx="8142988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Sementes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Inclusão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busca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fortalecer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sistemas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alimentares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sustentáveis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promover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inclusão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produtiva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agricultores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familiares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grupos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vulneráveis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. Por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meio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formação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técnica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implantação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cozinhas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comunitárias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hortas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e UTDs,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apoio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organização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coletiva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ampliação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canais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comercialização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, o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projeto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aprimora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acesso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alimentos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saudáveis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gera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oportunidades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trabalho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renda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conectando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campo 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cidade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de forma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justa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2000" spc="-20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solidária</a:t>
            </a:r>
            <a:r>
              <a:rPr lang="en-US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520277" y="5718691"/>
            <a:ext cx="14668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UTDs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573847" y="8588018"/>
            <a:ext cx="15973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Cozinhas Comunitárias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301170" y="5477656"/>
            <a:ext cx="178005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Feiras Agroecológicas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301170" y="8462146"/>
            <a:ext cx="17800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Incubação de Organizações Coletivas</a:t>
            </a:r>
          </a:p>
        </p:txBody>
      </p:sp>
      <p:sp>
        <p:nvSpPr>
          <p:cNvPr id="39" name="Freeform 39"/>
          <p:cNvSpPr/>
          <p:nvPr/>
        </p:nvSpPr>
        <p:spPr>
          <a:xfrm>
            <a:off x="11477944" y="5415521"/>
            <a:ext cx="807934" cy="824423"/>
          </a:xfrm>
          <a:custGeom>
            <a:avLst/>
            <a:gdLst/>
            <a:ahLst/>
            <a:cxnLst/>
            <a:rect l="l" t="t" r="r" b="b"/>
            <a:pathLst>
              <a:path w="807934" h="824423">
                <a:moveTo>
                  <a:pt x="0" y="0"/>
                </a:moveTo>
                <a:lnTo>
                  <a:pt x="807934" y="0"/>
                </a:lnTo>
                <a:lnTo>
                  <a:pt x="807934" y="824423"/>
                </a:lnTo>
                <a:lnTo>
                  <a:pt x="0" y="8244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TextBox 40"/>
          <p:cNvSpPr txBox="1"/>
          <p:nvPr/>
        </p:nvSpPr>
        <p:spPr>
          <a:xfrm>
            <a:off x="1814230" y="6175395"/>
            <a:ext cx="158369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(Paulínia e </a:t>
            </a:r>
          </a:p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Cosmópolis)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814230" y="8867730"/>
            <a:ext cx="158369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(Mapeamento Produtivo do Território)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148499" y="5776373"/>
            <a:ext cx="149185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(Escolas Públicas em Paulínia e Cosmópolis)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148499" y="8986402"/>
            <a:ext cx="1583699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(8 cursos)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3132161"/>
            <a:ext cx="18288000" cy="2931239"/>
            <a:chOff x="0" y="0"/>
            <a:chExt cx="5018271" cy="7720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8271" cy="772014"/>
            </a:xfrm>
            <a:custGeom>
              <a:avLst/>
              <a:gdLst/>
              <a:ahLst/>
              <a:cxnLst/>
              <a:rect l="l" t="t" r="r" b="b"/>
              <a:pathLst>
                <a:path w="5018271" h="772014">
                  <a:moveTo>
                    <a:pt x="0" y="0"/>
                  </a:moveTo>
                  <a:lnTo>
                    <a:pt x="5018271" y="0"/>
                  </a:lnTo>
                  <a:lnTo>
                    <a:pt x="5018271" y="772014"/>
                  </a:lnTo>
                  <a:lnTo>
                    <a:pt x="0" y="772014"/>
                  </a:lnTo>
                  <a:close/>
                </a:path>
              </a:pathLst>
            </a:custGeom>
            <a:solidFill>
              <a:srgbClr val="002E2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18271" cy="819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649544"/>
            <a:ext cx="18288001" cy="3074114"/>
            <a:chOff x="0" y="0"/>
            <a:chExt cx="5018271" cy="8096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18271" cy="809643"/>
            </a:xfrm>
            <a:custGeom>
              <a:avLst/>
              <a:gdLst/>
              <a:ahLst/>
              <a:cxnLst/>
              <a:rect l="l" t="t" r="r" b="b"/>
              <a:pathLst>
                <a:path w="5018271" h="809643">
                  <a:moveTo>
                    <a:pt x="0" y="0"/>
                  </a:moveTo>
                  <a:lnTo>
                    <a:pt x="5018271" y="0"/>
                  </a:lnTo>
                  <a:lnTo>
                    <a:pt x="5018271" y="809643"/>
                  </a:lnTo>
                  <a:lnTo>
                    <a:pt x="0" y="809643"/>
                  </a:lnTo>
                  <a:close/>
                </a:path>
              </a:pathLst>
            </a:custGeom>
            <a:solidFill>
              <a:srgbClr val="0149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18271" cy="857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99571" y="3113111"/>
            <a:ext cx="3649844" cy="2940764"/>
            <a:chOff x="0" y="0"/>
            <a:chExt cx="961276" cy="77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1276" cy="774522"/>
            </a:xfrm>
            <a:custGeom>
              <a:avLst/>
              <a:gdLst/>
              <a:ahLst/>
              <a:cxnLst/>
              <a:rect l="l" t="t" r="r" b="b"/>
              <a:pathLst>
                <a:path w="961276" h="774522">
                  <a:moveTo>
                    <a:pt x="0" y="0"/>
                  </a:moveTo>
                  <a:lnTo>
                    <a:pt x="961276" y="0"/>
                  </a:lnTo>
                  <a:lnTo>
                    <a:pt x="961276" y="774522"/>
                  </a:lnTo>
                  <a:lnTo>
                    <a:pt x="0" y="774522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61276" cy="82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3122636"/>
            <a:ext cx="3649844" cy="2940764"/>
            <a:chOff x="0" y="0"/>
            <a:chExt cx="961276" cy="7745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1276" cy="774522"/>
            </a:xfrm>
            <a:custGeom>
              <a:avLst/>
              <a:gdLst/>
              <a:ahLst/>
              <a:cxnLst/>
              <a:rect l="l" t="t" r="r" b="b"/>
              <a:pathLst>
                <a:path w="961276" h="774522">
                  <a:moveTo>
                    <a:pt x="0" y="0"/>
                  </a:moveTo>
                  <a:lnTo>
                    <a:pt x="961276" y="0"/>
                  </a:lnTo>
                  <a:lnTo>
                    <a:pt x="961276" y="774522"/>
                  </a:lnTo>
                  <a:lnTo>
                    <a:pt x="0" y="774522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61276" cy="82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638156" y="3122636"/>
            <a:ext cx="3649844" cy="2931239"/>
            <a:chOff x="0" y="0"/>
            <a:chExt cx="961276" cy="7720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1276" cy="772014"/>
            </a:xfrm>
            <a:custGeom>
              <a:avLst/>
              <a:gdLst/>
              <a:ahLst/>
              <a:cxnLst/>
              <a:rect l="l" t="t" r="r" b="b"/>
              <a:pathLst>
                <a:path w="961276" h="772014">
                  <a:moveTo>
                    <a:pt x="0" y="0"/>
                  </a:moveTo>
                  <a:lnTo>
                    <a:pt x="961276" y="0"/>
                  </a:lnTo>
                  <a:lnTo>
                    <a:pt x="961276" y="772014"/>
                  </a:lnTo>
                  <a:lnTo>
                    <a:pt x="0" y="772014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61276" cy="819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792485" y="4149650"/>
            <a:ext cx="682302" cy="807458"/>
          </a:xfrm>
          <a:custGeom>
            <a:avLst/>
            <a:gdLst/>
            <a:ahLst/>
            <a:cxnLst/>
            <a:rect l="l" t="t" r="r" b="b"/>
            <a:pathLst>
              <a:path w="682302" h="807458">
                <a:moveTo>
                  <a:pt x="0" y="0"/>
                </a:moveTo>
                <a:lnTo>
                  <a:pt x="682302" y="0"/>
                </a:lnTo>
                <a:lnTo>
                  <a:pt x="682302" y="807458"/>
                </a:lnTo>
                <a:lnTo>
                  <a:pt x="0" y="807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15215887" y="4182976"/>
            <a:ext cx="731871" cy="668747"/>
          </a:xfrm>
          <a:custGeom>
            <a:avLst/>
            <a:gdLst/>
            <a:ahLst/>
            <a:cxnLst/>
            <a:rect l="l" t="t" r="r" b="b"/>
            <a:pathLst>
              <a:path w="731871" h="668747">
                <a:moveTo>
                  <a:pt x="0" y="0"/>
                </a:moveTo>
                <a:lnTo>
                  <a:pt x="731872" y="0"/>
                </a:lnTo>
                <a:lnTo>
                  <a:pt x="731872" y="668747"/>
                </a:lnTo>
                <a:lnTo>
                  <a:pt x="0" y="668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15215887" y="7803239"/>
            <a:ext cx="874426" cy="800100"/>
          </a:xfrm>
          <a:custGeom>
            <a:avLst/>
            <a:gdLst/>
            <a:ahLst/>
            <a:cxnLst/>
            <a:rect l="l" t="t" r="r" b="b"/>
            <a:pathLst>
              <a:path w="874426" h="800100">
                <a:moveTo>
                  <a:pt x="0" y="0"/>
                </a:moveTo>
                <a:lnTo>
                  <a:pt x="874426" y="0"/>
                </a:lnTo>
                <a:lnTo>
                  <a:pt x="874426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799141" y="4138830"/>
            <a:ext cx="663831" cy="683481"/>
          </a:xfrm>
          <a:custGeom>
            <a:avLst/>
            <a:gdLst/>
            <a:ahLst/>
            <a:cxnLst/>
            <a:rect l="l" t="t" r="r" b="b"/>
            <a:pathLst>
              <a:path w="663831" h="683481">
                <a:moveTo>
                  <a:pt x="0" y="0"/>
                </a:moveTo>
                <a:lnTo>
                  <a:pt x="663831" y="0"/>
                </a:lnTo>
                <a:lnTo>
                  <a:pt x="663831" y="683481"/>
                </a:lnTo>
                <a:lnTo>
                  <a:pt x="0" y="6834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699204" y="7769863"/>
            <a:ext cx="863705" cy="833476"/>
          </a:xfrm>
          <a:custGeom>
            <a:avLst/>
            <a:gdLst/>
            <a:ahLst/>
            <a:cxnLst/>
            <a:rect l="l" t="t" r="r" b="b"/>
            <a:pathLst>
              <a:path w="863705" h="833476">
                <a:moveTo>
                  <a:pt x="0" y="0"/>
                </a:moveTo>
                <a:lnTo>
                  <a:pt x="863705" y="0"/>
                </a:lnTo>
                <a:lnTo>
                  <a:pt x="863705" y="833476"/>
                </a:lnTo>
                <a:lnTo>
                  <a:pt x="0" y="833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4169453" y="4170702"/>
            <a:ext cx="693295" cy="693295"/>
          </a:xfrm>
          <a:custGeom>
            <a:avLst/>
            <a:gdLst/>
            <a:ahLst/>
            <a:cxnLst/>
            <a:rect l="l" t="t" r="r" b="b"/>
            <a:pathLst>
              <a:path w="693295" h="693295">
                <a:moveTo>
                  <a:pt x="0" y="0"/>
                </a:moveTo>
                <a:lnTo>
                  <a:pt x="693296" y="0"/>
                </a:lnTo>
                <a:lnTo>
                  <a:pt x="693296" y="693295"/>
                </a:lnTo>
                <a:lnTo>
                  <a:pt x="0" y="6932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4169453" y="7794029"/>
            <a:ext cx="680131" cy="785144"/>
          </a:xfrm>
          <a:custGeom>
            <a:avLst/>
            <a:gdLst/>
            <a:ahLst/>
            <a:cxnLst/>
            <a:rect l="l" t="t" r="r" b="b"/>
            <a:pathLst>
              <a:path w="680131" h="785144">
                <a:moveTo>
                  <a:pt x="0" y="0"/>
                </a:moveTo>
                <a:lnTo>
                  <a:pt x="680131" y="0"/>
                </a:lnTo>
                <a:lnTo>
                  <a:pt x="680131" y="785144"/>
                </a:lnTo>
                <a:lnTo>
                  <a:pt x="0" y="7851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7706405" y="7721473"/>
            <a:ext cx="768382" cy="797284"/>
          </a:xfrm>
          <a:custGeom>
            <a:avLst/>
            <a:gdLst/>
            <a:ahLst/>
            <a:cxnLst/>
            <a:rect l="l" t="t" r="r" b="b"/>
            <a:pathLst>
              <a:path w="768382" h="797284">
                <a:moveTo>
                  <a:pt x="0" y="0"/>
                </a:moveTo>
                <a:lnTo>
                  <a:pt x="768382" y="0"/>
                </a:lnTo>
                <a:lnTo>
                  <a:pt x="768382" y="797284"/>
                </a:lnTo>
                <a:lnTo>
                  <a:pt x="0" y="7972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11529296" y="7794029"/>
            <a:ext cx="705231" cy="705231"/>
          </a:xfrm>
          <a:custGeom>
            <a:avLst/>
            <a:gdLst/>
            <a:ahLst/>
            <a:cxnLst/>
            <a:rect l="l" t="t" r="r" b="b"/>
            <a:pathLst>
              <a:path w="705231" h="705231">
                <a:moveTo>
                  <a:pt x="0" y="0"/>
                </a:moveTo>
                <a:lnTo>
                  <a:pt x="705231" y="0"/>
                </a:lnTo>
                <a:lnTo>
                  <a:pt x="705231" y="705231"/>
                </a:lnTo>
                <a:lnTo>
                  <a:pt x="0" y="7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TextBox 26"/>
          <p:cNvSpPr txBox="1"/>
          <p:nvPr/>
        </p:nvSpPr>
        <p:spPr>
          <a:xfrm>
            <a:off x="1803448" y="3797184"/>
            <a:ext cx="121348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Minutas de Leis </a:t>
            </a:r>
          </a:p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Municipais de SAN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48499" y="3911981"/>
            <a:ext cx="187293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Eventos Educacionais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760537" y="4231600"/>
            <a:ext cx="121468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Raízes do Brasil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760537" y="7743280"/>
            <a:ext cx="17800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Hortas e </a:t>
            </a:r>
          </a:p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Hortos Medicinais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14230" y="7611614"/>
            <a:ext cx="160526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Estudos Estratégicos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48499" y="7718210"/>
            <a:ext cx="15973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Cursos de Capacitação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520277" y="4435856"/>
            <a:ext cx="14668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573847" y="7900851"/>
            <a:ext cx="15973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Cozinhas Comunitárias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301170" y="4194820"/>
            <a:ext cx="178005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Feiras Agroecológicas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301170" y="7774979"/>
            <a:ext cx="17800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Incubação de Organizações Coletivas</a:t>
            </a:r>
          </a:p>
        </p:txBody>
      </p:sp>
      <p:sp>
        <p:nvSpPr>
          <p:cNvPr id="36" name="Freeform 36"/>
          <p:cNvSpPr/>
          <p:nvPr/>
        </p:nvSpPr>
        <p:spPr>
          <a:xfrm>
            <a:off x="11477944" y="4132685"/>
            <a:ext cx="807934" cy="824423"/>
          </a:xfrm>
          <a:custGeom>
            <a:avLst/>
            <a:gdLst/>
            <a:ahLst/>
            <a:cxnLst/>
            <a:rect l="l" t="t" r="r" b="b"/>
            <a:pathLst>
              <a:path w="807934" h="824423">
                <a:moveTo>
                  <a:pt x="0" y="0"/>
                </a:moveTo>
                <a:lnTo>
                  <a:pt x="807934" y="0"/>
                </a:lnTo>
                <a:lnTo>
                  <a:pt x="807934" y="824423"/>
                </a:lnTo>
                <a:lnTo>
                  <a:pt x="0" y="8244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TextBox 37"/>
          <p:cNvSpPr txBox="1"/>
          <p:nvPr/>
        </p:nvSpPr>
        <p:spPr>
          <a:xfrm>
            <a:off x="1814230" y="4892559"/>
            <a:ext cx="158369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(Paulínia e </a:t>
            </a:r>
          </a:p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Cosmópolis)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14230" y="8180563"/>
            <a:ext cx="158369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(Mapeamento Produtivo do Território)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148499" y="4493537"/>
            <a:ext cx="149185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(Escolas Públicas em Paulínia e Cosmópolis)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148499" y="8299235"/>
            <a:ext cx="1583699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(8 cursos)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7199571" y="6644970"/>
            <a:ext cx="3649844" cy="3078688"/>
            <a:chOff x="0" y="0"/>
            <a:chExt cx="961276" cy="81084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961276" cy="810848"/>
            </a:xfrm>
            <a:custGeom>
              <a:avLst/>
              <a:gdLst/>
              <a:ahLst/>
              <a:cxnLst/>
              <a:rect l="l" t="t" r="r" b="b"/>
              <a:pathLst>
                <a:path w="961276" h="810848">
                  <a:moveTo>
                    <a:pt x="0" y="0"/>
                  </a:moveTo>
                  <a:lnTo>
                    <a:pt x="961276" y="0"/>
                  </a:lnTo>
                  <a:lnTo>
                    <a:pt x="961276" y="810848"/>
                  </a:lnTo>
                  <a:lnTo>
                    <a:pt x="0" y="810848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961276" cy="858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0" y="6654495"/>
            <a:ext cx="3649844" cy="3069163"/>
            <a:chOff x="0" y="0"/>
            <a:chExt cx="961276" cy="80833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61276" cy="808339"/>
            </a:xfrm>
            <a:custGeom>
              <a:avLst/>
              <a:gdLst/>
              <a:ahLst/>
              <a:cxnLst/>
              <a:rect l="l" t="t" r="r" b="b"/>
              <a:pathLst>
                <a:path w="961276" h="808339">
                  <a:moveTo>
                    <a:pt x="0" y="0"/>
                  </a:moveTo>
                  <a:lnTo>
                    <a:pt x="961276" y="0"/>
                  </a:lnTo>
                  <a:lnTo>
                    <a:pt x="961276" y="808339"/>
                  </a:lnTo>
                  <a:lnTo>
                    <a:pt x="0" y="808339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961276" cy="855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4638156" y="6654495"/>
            <a:ext cx="3649844" cy="3069163"/>
            <a:chOff x="0" y="0"/>
            <a:chExt cx="961276" cy="80833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961276" cy="808339"/>
            </a:xfrm>
            <a:custGeom>
              <a:avLst/>
              <a:gdLst/>
              <a:ahLst/>
              <a:cxnLst/>
              <a:rect l="l" t="t" r="r" b="b"/>
              <a:pathLst>
                <a:path w="961276" h="808339">
                  <a:moveTo>
                    <a:pt x="0" y="0"/>
                  </a:moveTo>
                  <a:lnTo>
                    <a:pt x="961276" y="0"/>
                  </a:lnTo>
                  <a:lnTo>
                    <a:pt x="961276" y="808339"/>
                  </a:lnTo>
                  <a:lnTo>
                    <a:pt x="0" y="808339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961276" cy="855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AutoShape 50"/>
          <p:cNvSpPr/>
          <p:nvPr/>
        </p:nvSpPr>
        <p:spPr>
          <a:xfrm flipV="1">
            <a:off x="7199571" y="3113111"/>
            <a:ext cx="0" cy="7173889"/>
          </a:xfrm>
          <a:prstGeom prst="line">
            <a:avLst/>
          </a:prstGeom>
          <a:ln w="9525" cap="flat">
            <a:solidFill>
              <a:srgbClr val="3C7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1" name="AutoShape 51"/>
          <p:cNvSpPr/>
          <p:nvPr/>
        </p:nvSpPr>
        <p:spPr>
          <a:xfrm flipV="1">
            <a:off x="3654606" y="3122636"/>
            <a:ext cx="0" cy="7173889"/>
          </a:xfrm>
          <a:prstGeom prst="line">
            <a:avLst/>
          </a:prstGeom>
          <a:ln w="9525" cap="flat">
            <a:solidFill>
              <a:srgbClr val="3C7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2" name="AutoShape 52"/>
          <p:cNvSpPr/>
          <p:nvPr/>
        </p:nvSpPr>
        <p:spPr>
          <a:xfrm flipV="1">
            <a:off x="10820400" y="3132161"/>
            <a:ext cx="0" cy="7173889"/>
          </a:xfrm>
          <a:prstGeom prst="line">
            <a:avLst/>
          </a:prstGeom>
          <a:ln w="9525" cap="flat">
            <a:solidFill>
              <a:srgbClr val="3C7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3" name="AutoShape 53"/>
          <p:cNvSpPr/>
          <p:nvPr/>
        </p:nvSpPr>
        <p:spPr>
          <a:xfrm flipV="1">
            <a:off x="14630400" y="3132161"/>
            <a:ext cx="0" cy="7173889"/>
          </a:xfrm>
          <a:prstGeom prst="line">
            <a:avLst/>
          </a:prstGeom>
          <a:ln w="9525" cap="flat">
            <a:solidFill>
              <a:srgbClr val="3C7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4" name="TextBox 54"/>
          <p:cNvSpPr txBox="1"/>
          <p:nvPr/>
        </p:nvSpPr>
        <p:spPr>
          <a:xfrm>
            <a:off x="9116312" y="780504"/>
            <a:ext cx="8142988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2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Expandir estruturas de produção e abastecimento alimentar, qualificar agricultores e cozinhas comunitárias, apoiar novos empreendimentos solidários e fortalecer a comercialização justa — garantindo mais renda, autonomia e comida de qualidade para as famílias atendidas.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49976" y="6225325"/>
            <a:ext cx="14668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Minutas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693646" y="6206275"/>
            <a:ext cx="14668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 Eventos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7910728" y="6225325"/>
            <a:ext cx="246654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Unidade Implantada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2234527" y="6225325"/>
            <a:ext cx="14668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 UTDs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5333286" y="6225325"/>
            <a:ext cx="2680362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 Feiras Realizadas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04236" y="9885583"/>
            <a:ext cx="255836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Estudo Desenvolvido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187524" y="9885583"/>
            <a:ext cx="255836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 Cursos Realizados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652008" y="9885583"/>
            <a:ext cx="2706987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Hortas Implantadas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1406830" y="9885583"/>
            <a:ext cx="276440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Unidades Implantadas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5009110" y="9885583"/>
            <a:ext cx="3072113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Organizações Incubadas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06045" y="755104"/>
            <a:ext cx="5563798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6999" b="1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Metas do Projeto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3132161"/>
            <a:ext cx="18288000" cy="2931239"/>
            <a:chOff x="0" y="0"/>
            <a:chExt cx="5018271" cy="7720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8271" cy="772014"/>
            </a:xfrm>
            <a:custGeom>
              <a:avLst/>
              <a:gdLst/>
              <a:ahLst/>
              <a:cxnLst/>
              <a:rect l="l" t="t" r="r" b="b"/>
              <a:pathLst>
                <a:path w="5018271" h="772014">
                  <a:moveTo>
                    <a:pt x="0" y="0"/>
                  </a:moveTo>
                  <a:lnTo>
                    <a:pt x="5018271" y="0"/>
                  </a:lnTo>
                  <a:lnTo>
                    <a:pt x="5018271" y="772014"/>
                  </a:lnTo>
                  <a:lnTo>
                    <a:pt x="0" y="772014"/>
                  </a:lnTo>
                  <a:close/>
                </a:path>
              </a:pathLst>
            </a:custGeom>
            <a:solidFill>
              <a:srgbClr val="002E2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18271" cy="819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9" name="Group 5">
            <a:extLst>
              <a:ext uri="{FF2B5EF4-FFF2-40B4-BE49-F238E27FC236}">
                <a16:creationId xmlns:a16="http://schemas.microsoft.com/office/drawing/2014/main" id="{404C1DED-EFB9-70B4-F004-2F18A7AD4C73}"/>
              </a:ext>
            </a:extLst>
          </p:cNvPr>
          <p:cNvGrpSpPr/>
          <p:nvPr/>
        </p:nvGrpSpPr>
        <p:grpSpPr>
          <a:xfrm>
            <a:off x="14550621" y="3132161"/>
            <a:ext cx="3745684" cy="2950290"/>
            <a:chOff x="0" y="0"/>
            <a:chExt cx="986518" cy="772014"/>
          </a:xfrm>
        </p:grpSpPr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21995279-3642-2E33-0870-A99068FEF901}"/>
                </a:ext>
              </a:extLst>
            </p:cNvPr>
            <p:cNvSpPr/>
            <p:nvPr/>
          </p:nvSpPr>
          <p:spPr>
            <a:xfrm>
              <a:off x="0" y="0"/>
              <a:ext cx="986518" cy="772014"/>
            </a:xfrm>
            <a:custGeom>
              <a:avLst/>
              <a:gdLst/>
              <a:ahLst/>
              <a:cxnLst/>
              <a:rect l="l" t="t" r="r" b="b"/>
              <a:pathLst>
                <a:path w="986518" h="772014">
                  <a:moveTo>
                    <a:pt x="0" y="0"/>
                  </a:moveTo>
                  <a:lnTo>
                    <a:pt x="986518" y="0"/>
                  </a:lnTo>
                  <a:lnTo>
                    <a:pt x="986518" y="772014"/>
                  </a:lnTo>
                  <a:lnTo>
                    <a:pt x="0" y="772014"/>
                  </a:lnTo>
                  <a:close/>
                </a:path>
              </a:pathLst>
            </a:custGeom>
            <a:solidFill>
              <a:srgbClr val="FF75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TextBox 7">
              <a:extLst>
                <a:ext uri="{FF2B5EF4-FFF2-40B4-BE49-F238E27FC236}">
                  <a16:creationId xmlns:a16="http://schemas.microsoft.com/office/drawing/2014/main" id="{1F4328F1-A2C7-77AB-243D-29A831060683}"/>
                </a:ext>
              </a:extLst>
            </p:cNvPr>
            <p:cNvSpPr txBox="1"/>
            <p:nvPr/>
          </p:nvSpPr>
          <p:spPr>
            <a:xfrm>
              <a:off x="0" y="-47625"/>
              <a:ext cx="986518" cy="819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63702" y="3132161"/>
            <a:ext cx="3745684" cy="2931239"/>
            <a:chOff x="0" y="0"/>
            <a:chExt cx="986518" cy="7720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6518" cy="772014"/>
            </a:xfrm>
            <a:custGeom>
              <a:avLst/>
              <a:gdLst/>
              <a:ahLst/>
              <a:cxnLst/>
              <a:rect l="l" t="t" r="r" b="b"/>
              <a:pathLst>
                <a:path w="986518" h="772014">
                  <a:moveTo>
                    <a:pt x="0" y="0"/>
                  </a:moveTo>
                  <a:lnTo>
                    <a:pt x="986518" y="0"/>
                  </a:lnTo>
                  <a:lnTo>
                    <a:pt x="986518" y="772014"/>
                  </a:lnTo>
                  <a:lnTo>
                    <a:pt x="0" y="772014"/>
                  </a:lnTo>
                  <a:close/>
                </a:path>
              </a:pathLst>
            </a:custGeom>
            <a:solidFill>
              <a:srgbClr val="FF75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86518" cy="819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6649544"/>
            <a:ext cx="18288000" cy="3074114"/>
            <a:chOff x="0" y="0"/>
            <a:chExt cx="5018271" cy="8096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18271" cy="809643"/>
            </a:xfrm>
            <a:custGeom>
              <a:avLst/>
              <a:gdLst/>
              <a:ahLst/>
              <a:cxnLst/>
              <a:rect l="l" t="t" r="r" b="b"/>
              <a:pathLst>
                <a:path w="5018271" h="809643">
                  <a:moveTo>
                    <a:pt x="0" y="0"/>
                  </a:moveTo>
                  <a:lnTo>
                    <a:pt x="5018271" y="0"/>
                  </a:lnTo>
                  <a:lnTo>
                    <a:pt x="5018271" y="809643"/>
                  </a:lnTo>
                  <a:lnTo>
                    <a:pt x="0" y="809643"/>
                  </a:lnTo>
                  <a:close/>
                </a:path>
              </a:pathLst>
            </a:custGeom>
            <a:solidFill>
              <a:srgbClr val="0149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018271" cy="857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64132" y="6649545"/>
            <a:ext cx="10945255" cy="3074114"/>
            <a:chOff x="0" y="0"/>
            <a:chExt cx="1951556" cy="8083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1556" cy="808339"/>
            </a:xfrm>
            <a:custGeom>
              <a:avLst/>
              <a:gdLst/>
              <a:ahLst/>
              <a:cxnLst/>
              <a:rect l="l" t="t" r="r" b="b"/>
              <a:pathLst>
                <a:path w="1951556" h="808339">
                  <a:moveTo>
                    <a:pt x="0" y="0"/>
                  </a:moveTo>
                  <a:lnTo>
                    <a:pt x="1951556" y="0"/>
                  </a:lnTo>
                  <a:lnTo>
                    <a:pt x="1951556" y="808339"/>
                  </a:lnTo>
                  <a:lnTo>
                    <a:pt x="0" y="808339"/>
                  </a:lnTo>
                  <a:close/>
                </a:path>
              </a:pathLst>
            </a:custGeom>
            <a:solidFill>
              <a:srgbClr val="FF75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951556" cy="855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99571" y="3113111"/>
            <a:ext cx="3649844" cy="2940764"/>
            <a:chOff x="0" y="0"/>
            <a:chExt cx="961276" cy="7745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1276" cy="774522"/>
            </a:xfrm>
            <a:custGeom>
              <a:avLst/>
              <a:gdLst/>
              <a:ahLst/>
              <a:cxnLst/>
              <a:rect l="l" t="t" r="r" b="b"/>
              <a:pathLst>
                <a:path w="961276" h="774522">
                  <a:moveTo>
                    <a:pt x="0" y="0"/>
                  </a:moveTo>
                  <a:lnTo>
                    <a:pt x="961276" y="0"/>
                  </a:lnTo>
                  <a:lnTo>
                    <a:pt x="961276" y="774522"/>
                  </a:lnTo>
                  <a:lnTo>
                    <a:pt x="0" y="774522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61276" cy="82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3122636"/>
            <a:ext cx="3649844" cy="2940764"/>
            <a:chOff x="0" y="0"/>
            <a:chExt cx="961276" cy="7745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1276" cy="774522"/>
            </a:xfrm>
            <a:custGeom>
              <a:avLst/>
              <a:gdLst/>
              <a:ahLst/>
              <a:cxnLst/>
              <a:rect l="l" t="t" r="r" b="b"/>
              <a:pathLst>
                <a:path w="961276" h="774522">
                  <a:moveTo>
                    <a:pt x="0" y="0"/>
                  </a:moveTo>
                  <a:lnTo>
                    <a:pt x="961276" y="0"/>
                  </a:lnTo>
                  <a:lnTo>
                    <a:pt x="961276" y="774522"/>
                  </a:lnTo>
                  <a:lnTo>
                    <a:pt x="0" y="774522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961276" cy="82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638156" y="2941810"/>
            <a:ext cx="3649844" cy="311206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3" name="Freeform 23"/>
          <p:cNvSpPr/>
          <p:nvPr/>
        </p:nvSpPr>
        <p:spPr>
          <a:xfrm>
            <a:off x="7792485" y="4149650"/>
            <a:ext cx="682302" cy="807458"/>
          </a:xfrm>
          <a:custGeom>
            <a:avLst/>
            <a:gdLst/>
            <a:ahLst/>
            <a:cxnLst/>
            <a:rect l="l" t="t" r="r" b="b"/>
            <a:pathLst>
              <a:path w="682302" h="807458">
                <a:moveTo>
                  <a:pt x="0" y="0"/>
                </a:moveTo>
                <a:lnTo>
                  <a:pt x="682302" y="0"/>
                </a:lnTo>
                <a:lnTo>
                  <a:pt x="682302" y="807458"/>
                </a:lnTo>
                <a:lnTo>
                  <a:pt x="0" y="807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15215887" y="4182976"/>
            <a:ext cx="731871" cy="668747"/>
          </a:xfrm>
          <a:custGeom>
            <a:avLst/>
            <a:gdLst/>
            <a:ahLst/>
            <a:cxnLst/>
            <a:rect l="l" t="t" r="r" b="b"/>
            <a:pathLst>
              <a:path w="731871" h="668747">
                <a:moveTo>
                  <a:pt x="0" y="0"/>
                </a:moveTo>
                <a:lnTo>
                  <a:pt x="731872" y="0"/>
                </a:lnTo>
                <a:lnTo>
                  <a:pt x="731872" y="668747"/>
                </a:lnTo>
                <a:lnTo>
                  <a:pt x="0" y="668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15215887" y="7803239"/>
            <a:ext cx="874426" cy="800100"/>
          </a:xfrm>
          <a:custGeom>
            <a:avLst/>
            <a:gdLst/>
            <a:ahLst/>
            <a:cxnLst/>
            <a:rect l="l" t="t" r="r" b="b"/>
            <a:pathLst>
              <a:path w="874426" h="800100">
                <a:moveTo>
                  <a:pt x="0" y="0"/>
                </a:moveTo>
                <a:lnTo>
                  <a:pt x="874426" y="0"/>
                </a:lnTo>
                <a:lnTo>
                  <a:pt x="874426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799141" y="4138830"/>
            <a:ext cx="663831" cy="683481"/>
          </a:xfrm>
          <a:custGeom>
            <a:avLst/>
            <a:gdLst/>
            <a:ahLst/>
            <a:cxnLst/>
            <a:rect l="l" t="t" r="r" b="b"/>
            <a:pathLst>
              <a:path w="663831" h="683481">
                <a:moveTo>
                  <a:pt x="0" y="0"/>
                </a:moveTo>
                <a:lnTo>
                  <a:pt x="663831" y="0"/>
                </a:lnTo>
                <a:lnTo>
                  <a:pt x="663831" y="683481"/>
                </a:lnTo>
                <a:lnTo>
                  <a:pt x="0" y="6834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699204" y="7769863"/>
            <a:ext cx="863705" cy="833476"/>
          </a:xfrm>
          <a:custGeom>
            <a:avLst/>
            <a:gdLst/>
            <a:ahLst/>
            <a:cxnLst/>
            <a:rect l="l" t="t" r="r" b="b"/>
            <a:pathLst>
              <a:path w="863705" h="833476">
                <a:moveTo>
                  <a:pt x="0" y="0"/>
                </a:moveTo>
                <a:lnTo>
                  <a:pt x="863705" y="0"/>
                </a:lnTo>
                <a:lnTo>
                  <a:pt x="863705" y="833476"/>
                </a:lnTo>
                <a:lnTo>
                  <a:pt x="0" y="833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4169453" y="4170702"/>
            <a:ext cx="693295" cy="693295"/>
          </a:xfrm>
          <a:custGeom>
            <a:avLst/>
            <a:gdLst/>
            <a:ahLst/>
            <a:cxnLst/>
            <a:rect l="l" t="t" r="r" b="b"/>
            <a:pathLst>
              <a:path w="693295" h="693295">
                <a:moveTo>
                  <a:pt x="0" y="0"/>
                </a:moveTo>
                <a:lnTo>
                  <a:pt x="693296" y="0"/>
                </a:lnTo>
                <a:lnTo>
                  <a:pt x="693296" y="693295"/>
                </a:lnTo>
                <a:lnTo>
                  <a:pt x="0" y="6932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/>
          <p:cNvSpPr/>
          <p:nvPr/>
        </p:nvSpPr>
        <p:spPr>
          <a:xfrm>
            <a:off x="4169453" y="7794029"/>
            <a:ext cx="680131" cy="785144"/>
          </a:xfrm>
          <a:custGeom>
            <a:avLst/>
            <a:gdLst/>
            <a:ahLst/>
            <a:cxnLst/>
            <a:rect l="l" t="t" r="r" b="b"/>
            <a:pathLst>
              <a:path w="680131" h="785144">
                <a:moveTo>
                  <a:pt x="0" y="0"/>
                </a:moveTo>
                <a:lnTo>
                  <a:pt x="680131" y="0"/>
                </a:lnTo>
                <a:lnTo>
                  <a:pt x="680131" y="785144"/>
                </a:lnTo>
                <a:lnTo>
                  <a:pt x="0" y="7851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/>
          <p:cNvSpPr/>
          <p:nvPr/>
        </p:nvSpPr>
        <p:spPr>
          <a:xfrm>
            <a:off x="7706405" y="7721473"/>
            <a:ext cx="768382" cy="797284"/>
          </a:xfrm>
          <a:custGeom>
            <a:avLst/>
            <a:gdLst/>
            <a:ahLst/>
            <a:cxnLst/>
            <a:rect l="l" t="t" r="r" b="b"/>
            <a:pathLst>
              <a:path w="768382" h="797284">
                <a:moveTo>
                  <a:pt x="0" y="0"/>
                </a:moveTo>
                <a:lnTo>
                  <a:pt x="768382" y="0"/>
                </a:lnTo>
                <a:lnTo>
                  <a:pt x="768382" y="797284"/>
                </a:lnTo>
                <a:lnTo>
                  <a:pt x="0" y="7972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11529296" y="7794029"/>
            <a:ext cx="705231" cy="705231"/>
          </a:xfrm>
          <a:custGeom>
            <a:avLst/>
            <a:gdLst/>
            <a:ahLst/>
            <a:cxnLst/>
            <a:rect l="l" t="t" r="r" b="b"/>
            <a:pathLst>
              <a:path w="705231" h="705231">
                <a:moveTo>
                  <a:pt x="0" y="0"/>
                </a:moveTo>
                <a:lnTo>
                  <a:pt x="705231" y="0"/>
                </a:lnTo>
                <a:lnTo>
                  <a:pt x="705231" y="705231"/>
                </a:lnTo>
                <a:lnTo>
                  <a:pt x="0" y="7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803448" y="3797184"/>
            <a:ext cx="121348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Minutas de Leis </a:t>
            </a:r>
          </a:p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Municipais de SAN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148499" y="3911981"/>
            <a:ext cx="187293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Eventos Educacionais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60537" y="4231600"/>
            <a:ext cx="121468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Raízes do Brasil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760537" y="7743280"/>
            <a:ext cx="17800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Hortas e </a:t>
            </a:r>
          </a:p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Hortos Medicinais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14230" y="7611614"/>
            <a:ext cx="160526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Estudos Estratégicos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48499" y="7718210"/>
            <a:ext cx="15973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Cursos de Capacitação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520277" y="4435856"/>
            <a:ext cx="14668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UTDs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573847" y="7900851"/>
            <a:ext cx="15973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Cozinhas Comunitárias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301170" y="4194820"/>
            <a:ext cx="178005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Feiras Agroecológicas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6301170" y="7774979"/>
            <a:ext cx="17800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Incubação de Organizações Coletivas</a:t>
            </a:r>
          </a:p>
        </p:txBody>
      </p:sp>
      <p:sp>
        <p:nvSpPr>
          <p:cNvPr id="42" name="Freeform 42"/>
          <p:cNvSpPr/>
          <p:nvPr/>
        </p:nvSpPr>
        <p:spPr>
          <a:xfrm>
            <a:off x="11477944" y="4132685"/>
            <a:ext cx="807934" cy="824423"/>
          </a:xfrm>
          <a:custGeom>
            <a:avLst/>
            <a:gdLst/>
            <a:ahLst/>
            <a:cxnLst/>
            <a:rect l="l" t="t" r="r" b="b"/>
            <a:pathLst>
              <a:path w="807934" h="824423">
                <a:moveTo>
                  <a:pt x="0" y="0"/>
                </a:moveTo>
                <a:lnTo>
                  <a:pt x="807934" y="0"/>
                </a:lnTo>
                <a:lnTo>
                  <a:pt x="807934" y="824423"/>
                </a:lnTo>
                <a:lnTo>
                  <a:pt x="0" y="8244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TextBox 43"/>
          <p:cNvSpPr txBox="1"/>
          <p:nvPr/>
        </p:nvSpPr>
        <p:spPr>
          <a:xfrm>
            <a:off x="1814230" y="4892559"/>
            <a:ext cx="158369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(Paulínia e </a:t>
            </a:r>
          </a:p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Cosmópolis)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814230" y="8180563"/>
            <a:ext cx="158369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(Mapeamento Produtivo do Território)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148499" y="4493537"/>
            <a:ext cx="149185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(Escolas Públicas em Paulínia e Cosmópolis)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148499" y="8299235"/>
            <a:ext cx="1583699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43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(8 cursos)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0" y="6654495"/>
            <a:ext cx="3649844" cy="3069163"/>
            <a:chOff x="0" y="0"/>
            <a:chExt cx="961276" cy="80833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961276" cy="808339"/>
            </a:xfrm>
            <a:custGeom>
              <a:avLst/>
              <a:gdLst/>
              <a:ahLst/>
              <a:cxnLst/>
              <a:rect l="l" t="t" r="r" b="b"/>
              <a:pathLst>
                <a:path w="961276" h="808339">
                  <a:moveTo>
                    <a:pt x="0" y="0"/>
                  </a:moveTo>
                  <a:lnTo>
                    <a:pt x="961276" y="0"/>
                  </a:lnTo>
                  <a:lnTo>
                    <a:pt x="961276" y="808339"/>
                  </a:lnTo>
                  <a:lnTo>
                    <a:pt x="0" y="808339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961276" cy="855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4638156" y="6654495"/>
            <a:ext cx="3649844" cy="3069163"/>
            <a:chOff x="0" y="0"/>
            <a:chExt cx="961276" cy="80833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961276" cy="808339"/>
            </a:xfrm>
            <a:custGeom>
              <a:avLst/>
              <a:gdLst/>
              <a:ahLst/>
              <a:cxnLst/>
              <a:rect l="l" t="t" r="r" b="b"/>
              <a:pathLst>
                <a:path w="961276" h="808339">
                  <a:moveTo>
                    <a:pt x="0" y="0"/>
                  </a:moveTo>
                  <a:lnTo>
                    <a:pt x="961276" y="0"/>
                  </a:lnTo>
                  <a:lnTo>
                    <a:pt x="961276" y="808339"/>
                  </a:lnTo>
                  <a:lnTo>
                    <a:pt x="0" y="808339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961276" cy="855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AutoShape 53"/>
          <p:cNvSpPr/>
          <p:nvPr/>
        </p:nvSpPr>
        <p:spPr>
          <a:xfrm flipV="1">
            <a:off x="7199571" y="3113111"/>
            <a:ext cx="0" cy="7173889"/>
          </a:xfrm>
          <a:prstGeom prst="line">
            <a:avLst/>
          </a:prstGeom>
          <a:ln w="9525" cap="flat">
            <a:solidFill>
              <a:srgbClr val="3C7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4" name="AutoShape 54"/>
          <p:cNvSpPr/>
          <p:nvPr/>
        </p:nvSpPr>
        <p:spPr>
          <a:xfrm flipV="1">
            <a:off x="3654606" y="3122636"/>
            <a:ext cx="0" cy="7173889"/>
          </a:xfrm>
          <a:prstGeom prst="line">
            <a:avLst/>
          </a:prstGeom>
          <a:ln w="9525" cap="flat">
            <a:solidFill>
              <a:srgbClr val="3C7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5" name="AutoShape 55"/>
          <p:cNvSpPr/>
          <p:nvPr/>
        </p:nvSpPr>
        <p:spPr>
          <a:xfrm flipV="1">
            <a:off x="10863702" y="3132161"/>
            <a:ext cx="0" cy="7173889"/>
          </a:xfrm>
          <a:prstGeom prst="line">
            <a:avLst/>
          </a:prstGeom>
          <a:ln w="9525" cap="flat">
            <a:solidFill>
              <a:srgbClr val="3C7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6" name="AutoShape 56"/>
          <p:cNvSpPr/>
          <p:nvPr/>
        </p:nvSpPr>
        <p:spPr>
          <a:xfrm flipV="1">
            <a:off x="14623674" y="3132161"/>
            <a:ext cx="0" cy="7173889"/>
          </a:xfrm>
          <a:prstGeom prst="line">
            <a:avLst/>
          </a:prstGeom>
          <a:ln w="9525" cap="flat">
            <a:solidFill>
              <a:srgbClr val="3C7E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7" name="TextBox 57"/>
          <p:cNvSpPr txBox="1"/>
          <p:nvPr/>
        </p:nvSpPr>
        <p:spPr>
          <a:xfrm>
            <a:off x="9116312" y="780504"/>
            <a:ext cx="8142988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2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Expandir estruturas de produção e abastecimento alimentar, qualificar agricultores e cozinhas comunitárias, apoiar novos empreendimentos solidários e fortalecer a comercialização justa — garantindo mais renda, autonomia e comida de qualidade para as famílias atendidas.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49976" y="6225325"/>
            <a:ext cx="14668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Minutas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693646" y="6206275"/>
            <a:ext cx="14668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 Eventos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910728" y="6225325"/>
            <a:ext cx="246654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Unidade Implantada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2234527" y="6225325"/>
            <a:ext cx="146688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 UTDs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5333286" y="6225325"/>
            <a:ext cx="2680362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 Feiras Realizadas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604236" y="9885583"/>
            <a:ext cx="255836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Estudo Desenvolvido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187524" y="9885583"/>
            <a:ext cx="255836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 Cursos Realizados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652008" y="9885583"/>
            <a:ext cx="2706987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Hortas Implantadas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1406830" y="9885583"/>
            <a:ext cx="276440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Unidades Implantadas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5009110" y="9885583"/>
            <a:ext cx="3072113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Organizações Incubadas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06045" y="755104"/>
            <a:ext cx="5563798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6999" b="1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Metas do Projeto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32161"/>
            <a:ext cx="18288000" cy="7154839"/>
            <a:chOff x="0" y="0"/>
            <a:chExt cx="4816593" cy="1884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84402"/>
            </a:xfrm>
            <a:custGeom>
              <a:avLst/>
              <a:gdLst/>
              <a:ahLst/>
              <a:cxnLst/>
              <a:rect l="l" t="t" r="r" b="b"/>
              <a:pathLst>
                <a:path w="4816592" h="1884402">
                  <a:moveTo>
                    <a:pt x="0" y="0"/>
                  </a:moveTo>
                  <a:lnTo>
                    <a:pt x="4816592" y="0"/>
                  </a:lnTo>
                  <a:lnTo>
                    <a:pt x="4816592" y="1884402"/>
                  </a:lnTo>
                  <a:lnTo>
                    <a:pt x="0" y="1884402"/>
                  </a:lnTo>
                  <a:close/>
                </a:path>
              </a:pathLst>
            </a:custGeom>
            <a:solidFill>
              <a:srgbClr val="002E2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932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122636"/>
            <a:ext cx="6102447" cy="7164364"/>
            <a:chOff x="0" y="0"/>
            <a:chExt cx="1607229" cy="18869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85553" y="3132161"/>
            <a:ext cx="6102447" cy="7164364"/>
            <a:chOff x="0" y="0"/>
            <a:chExt cx="1607229" cy="18869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635070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2553779" y="3496673"/>
            <a:ext cx="910694" cy="91069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16312" y="631593"/>
            <a:ext cx="8515569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2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As Unidades Territoriais Demonstrativas (UTDs) são espaços de produção agroecológica implantados no território com a finalidade de demonstrar, na prática, técnicas sustentáveis de cultivo e manejo. Funcionam como áreas de referência, aprendizagem e articulação comunitária, integrando produção, formação e assistência técnica.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1353" y="783993"/>
            <a:ext cx="5563798" cy="161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u="sng" dirty="0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UTDs</a:t>
            </a:r>
          </a:p>
          <a:p>
            <a:pPr algn="l">
              <a:lnSpc>
                <a:spcPts val="2800"/>
              </a:lnSpc>
            </a:pPr>
            <a:r>
              <a:rPr lang="en-US" sz="2800" u="sng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Unidades</a:t>
            </a:r>
            <a:r>
              <a:rPr lang="en-US" sz="2800" u="sng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u="sng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Territoriais</a:t>
            </a:r>
            <a:r>
              <a:rPr lang="en-US" sz="2800" u="sng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u="sng" dirty="0" err="1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Demonstrativas</a:t>
            </a:r>
            <a:endParaRPr lang="en-US" sz="2800" u="sng" dirty="0">
              <a:solidFill>
                <a:srgbClr val="002E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0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O que são?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972" y="5933521"/>
            <a:ext cx="4832308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Espaços de produção agroecológica implantados no território.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Funcionam como áreas de demonstração, aprendizagem e referência técnica.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Integram produção, formação e articulação comunitária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6737517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>
            <a:off x="8656226" y="3496673"/>
            <a:ext cx="910694" cy="91069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875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102447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Para que servem as UTDs?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95419" y="5933521"/>
            <a:ext cx="4832308" cy="38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Demonstrar técnicas agroecológicas adaptadas ao território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Apoiar a formação prática de agricultores e agricultoras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Fortalecer redes locais de produção e abastecimento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Gerar dados e referências para políticas públicas</a:t>
            </a:r>
          </a:p>
        </p:txBody>
      </p:sp>
      <p:sp>
        <p:nvSpPr>
          <p:cNvPr id="25" name="AutoShape 25"/>
          <p:cNvSpPr/>
          <p:nvPr/>
        </p:nvSpPr>
        <p:spPr>
          <a:xfrm>
            <a:off x="12841671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6" name="Group 26"/>
          <p:cNvGrpSpPr/>
          <p:nvPr/>
        </p:nvGrpSpPr>
        <p:grpSpPr>
          <a:xfrm>
            <a:off x="14760381" y="3496673"/>
            <a:ext cx="910694" cy="91069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799574" y="5933521"/>
            <a:ext cx="4832308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Produção local de alimentos saudáveis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Redução de vulnerabilidades sociais e alimentares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Formação técnica continuada no território</a:t>
            </a:r>
          </a:p>
          <a:p>
            <a:pPr algn="ctr">
              <a:lnSpc>
                <a:spcPts val="2800"/>
              </a:lnSpc>
            </a:pPr>
            <a:endParaRPr lang="en-US" sz="2000" spc="-2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 spc="-2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Integração com cozinhas comunitárias, feiras e PAA/PNAE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85553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Benefícios para o Município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F80CD-37D4-CCD3-4C09-927710ED6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B3ED6CA-898C-1B10-00A3-50B0EEF00CD8}"/>
              </a:ext>
            </a:extLst>
          </p:cNvPr>
          <p:cNvGrpSpPr/>
          <p:nvPr/>
        </p:nvGrpSpPr>
        <p:grpSpPr>
          <a:xfrm>
            <a:off x="0" y="3132161"/>
            <a:ext cx="18288000" cy="7154839"/>
            <a:chOff x="0" y="0"/>
            <a:chExt cx="4816593" cy="188440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CB98067-E724-F84F-084E-554273F0C508}"/>
                </a:ext>
              </a:extLst>
            </p:cNvPr>
            <p:cNvSpPr/>
            <p:nvPr/>
          </p:nvSpPr>
          <p:spPr>
            <a:xfrm>
              <a:off x="0" y="0"/>
              <a:ext cx="4816592" cy="1884402"/>
            </a:xfrm>
            <a:custGeom>
              <a:avLst/>
              <a:gdLst/>
              <a:ahLst/>
              <a:cxnLst/>
              <a:rect l="l" t="t" r="r" b="b"/>
              <a:pathLst>
                <a:path w="4816592" h="1884402">
                  <a:moveTo>
                    <a:pt x="0" y="0"/>
                  </a:moveTo>
                  <a:lnTo>
                    <a:pt x="4816592" y="0"/>
                  </a:lnTo>
                  <a:lnTo>
                    <a:pt x="4816592" y="1884402"/>
                  </a:lnTo>
                  <a:lnTo>
                    <a:pt x="0" y="1884402"/>
                  </a:lnTo>
                  <a:close/>
                </a:path>
              </a:pathLst>
            </a:custGeom>
            <a:solidFill>
              <a:srgbClr val="002E2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E6B981F-39DE-00B3-F0B2-3C94983C2EE8}"/>
                </a:ext>
              </a:extLst>
            </p:cNvPr>
            <p:cNvSpPr txBox="1"/>
            <p:nvPr/>
          </p:nvSpPr>
          <p:spPr>
            <a:xfrm>
              <a:off x="0" y="-47625"/>
              <a:ext cx="4816593" cy="1932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471D239-CF38-5521-5832-8A054E5C0CCC}"/>
              </a:ext>
            </a:extLst>
          </p:cNvPr>
          <p:cNvGrpSpPr/>
          <p:nvPr/>
        </p:nvGrpSpPr>
        <p:grpSpPr>
          <a:xfrm>
            <a:off x="0" y="3122636"/>
            <a:ext cx="6102447" cy="7164364"/>
            <a:chOff x="0" y="0"/>
            <a:chExt cx="1607229" cy="188691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B47B004-6ED8-BDB7-D36E-3D5C82645359}"/>
                </a:ext>
              </a:extLst>
            </p:cNvPr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57E79D8-C2F8-F0A2-4ED2-2FAE603C4C65}"/>
                </a:ext>
              </a:extLst>
            </p:cNvPr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506EA47-02C2-7630-F26F-36EC26676F77}"/>
              </a:ext>
            </a:extLst>
          </p:cNvPr>
          <p:cNvGrpSpPr/>
          <p:nvPr/>
        </p:nvGrpSpPr>
        <p:grpSpPr>
          <a:xfrm>
            <a:off x="12185553" y="3132161"/>
            <a:ext cx="6102447" cy="7164364"/>
            <a:chOff x="0" y="0"/>
            <a:chExt cx="1607229" cy="188691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8A57923-33DF-2DAE-A7A5-94DF7DDBDCAB}"/>
                </a:ext>
              </a:extLst>
            </p:cNvPr>
            <p:cNvSpPr/>
            <p:nvPr/>
          </p:nvSpPr>
          <p:spPr>
            <a:xfrm>
              <a:off x="0" y="0"/>
              <a:ext cx="1607229" cy="1886911"/>
            </a:xfrm>
            <a:custGeom>
              <a:avLst/>
              <a:gdLst/>
              <a:ahLst/>
              <a:cxnLst/>
              <a:rect l="l" t="t" r="r" b="b"/>
              <a:pathLst>
                <a:path w="1607229" h="1886911">
                  <a:moveTo>
                    <a:pt x="0" y="0"/>
                  </a:moveTo>
                  <a:lnTo>
                    <a:pt x="1607229" y="0"/>
                  </a:lnTo>
                  <a:lnTo>
                    <a:pt x="1607229" y="1886911"/>
                  </a:lnTo>
                  <a:lnTo>
                    <a:pt x="0" y="1886911"/>
                  </a:lnTo>
                  <a:close/>
                </a:path>
              </a:pathLst>
            </a:custGeom>
            <a:solidFill>
              <a:srgbClr val="00BF63">
                <a:alpha val="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E3C0D2B-97D9-B431-A5E9-7277715CE9CB}"/>
                </a:ext>
              </a:extLst>
            </p:cNvPr>
            <p:cNvSpPr txBox="1"/>
            <p:nvPr/>
          </p:nvSpPr>
          <p:spPr>
            <a:xfrm>
              <a:off x="0" y="-47625"/>
              <a:ext cx="1607229" cy="1934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194FC14A-347E-D57D-ED9A-486BCAE412BD}"/>
              </a:ext>
            </a:extLst>
          </p:cNvPr>
          <p:cNvSpPr/>
          <p:nvPr/>
        </p:nvSpPr>
        <p:spPr>
          <a:xfrm>
            <a:off x="635070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F38CC04-2721-1630-A490-DC89565C7653}"/>
              </a:ext>
            </a:extLst>
          </p:cNvPr>
          <p:cNvGrpSpPr/>
          <p:nvPr/>
        </p:nvGrpSpPr>
        <p:grpSpPr>
          <a:xfrm>
            <a:off x="2553779" y="3496673"/>
            <a:ext cx="910694" cy="910694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CF09D83-B467-DB90-9D92-B071154E52B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064F4BD-E5CB-CCEB-DA5D-CCDCAFABC6B9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16A8FB50-0CF5-B8A3-3AF2-C3124F01A73F}"/>
              </a:ext>
            </a:extLst>
          </p:cNvPr>
          <p:cNvSpPr txBox="1"/>
          <p:nvPr/>
        </p:nvSpPr>
        <p:spPr>
          <a:xfrm>
            <a:off x="9116312" y="501071"/>
            <a:ext cx="8515569" cy="212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pt-BR" sz="2000" spc="-20" dirty="0">
                <a:solidFill>
                  <a:srgbClr val="002E24"/>
                </a:solidFill>
                <a:latin typeface="Arial"/>
                <a:ea typeface="Arial"/>
                <a:cs typeface="Arial"/>
                <a:sym typeface="Arial"/>
              </a:rPr>
              <a:t>As Feiras Agroecológicas são espaços públicos de comercialização direta de alimentos produzidos de forma agroecológica, organizados a partir de princípios de economia solidária, consumo consciente e valorização da produção local. As feiras aproximam produtores e consumidores, fortalecendo circuitos curtos de comercialização e promovendo o acesso a alimentos saudáveis no território.</a:t>
            </a:r>
            <a:endParaRPr lang="en-US" sz="2000" spc="-20" dirty="0">
              <a:solidFill>
                <a:srgbClr val="002E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5424E66-8377-446B-1A66-D364FEF1C813}"/>
              </a:ext>
            </a:extLst>
          </p:cNvPr>
          <p:cNvSpPr txBox="1"/>
          <p:nvPr/>
        </p:nvSpPr>
        <p:spPr>
          <a:xfrm>
            <a:off x="921352" y="664931"/>
            <a:ext cx="677484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u="sng" dirty="0" err="1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Feiras</a:t>
            </a:r>
            <a:r>
              <a:rPr lang="en-US" sz="6999" b="1" u="sng" dirty="0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6999" b="1" u="sng" dirty="0" err="1">
                <a:solidFill>
                  <a:srgbClr val="002E24"/>
                </a:solidFill>
                <a:latin typeface="Arial Bold"/>
                <a:ea typeface="Arial Bold"/>
                <a:cs typeface="Arial Bold"/>
                <a:sym typeface="Arial Bold"/>
              </a:rPr>
              <a:t>Agroecológicas</a:t>
            </a:r>
            <a:endParaRPr lang="en-US" sz="6999" b="1" u="sng" dirty="0">
              <a:solidFill>
                <a:srgbClr val="002E2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58EFE1A-30A1-05BA-17EA-3BE2C55FCFE5}"/>
              </a:ext>
            </a:extLst>
          </p:cNvPr>
          <p:cNvSpPr txBox="1"/>
          <p:nvPr/>
        </p:nvSpPr>
        <p:spPr>
          <a:xfrm>
            <a:off x="0" y="4590862"/>
            <a:ext cx="6102447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O que são?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AC4A459C-5DC9-70FF-E5E4-071F8F87D34C}"/>
              </a:ext>
            </a:extLst>
          </p:cNvPr>
          <p:cNvSpPr txBox="1"/>
          <p:nvPr/>
        </p:nvSpPr>
        <p:spPr>
          <a:xfrm>
            <a:off x="372686" y="5765334"/>
            <a:ext cx="5094692" cy="391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Espaços públicos de comercialização direta de alimentos agroecológicos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Instrumento de visibilidade e valorização da produção agroecológica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Participação de agricultores(as) e empreendimentos locais do território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Ambiente de educação alimentar, convivência e fortalecimento comunitário</a:t>
            </a: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070C5B96-DDE7-DA7A-14F6-BA3DC70BCA10}"/>
              </a:ext>
            </a:extLst>
          </p:cNvPr>
          <p:cNvSpPr/>
          <p:nvPr/>
        </p:nvSpPr>
        <p:spPr>
          <a:xfrm>
            <a:off x="6737517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E6A9251-BACC-AA80-889D-0B062D907357}"/>
              </a:ext>
            </a:extLst>
          </p:cNvPr>
          <p:cNvGrpSpPr/>
          <p:nvPr/>
        </p:nvGrpSpPr>
        <p:grpSpPr>
          <a:xfrm>
            <a:off x="8656226" y="3496673"/>
            <a:ext cx="910694" cy="910694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2A7F966-8448-77FF-58AE-472E65831CB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875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B9EE10B2-C0D9-C66A-EBE2-DBFAE07B0F7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B8F20EAC-4FBD-9800-AAF4-27D4374B4434}"/>
              </a:ext>
            </a:extLst>
          </p:cNvPr>
          <p:cNvSpPr txBox="1"/>
          <p:nvPr/>
        </p:nvSpPr>
        <p:spPr>
          <a:xfrm>
            <a:off x="6102447" y="4590862"/>
            <a:ext cx="6102447" cy="555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lang="en-US" sz="32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que</a:t>
            </a:r>
            <a:r>
              <a:rPr lang="en-US" sz="32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servem</a:t>
            </a:r>
            <a:r>
              <a:rPr lang="en-US" sz="32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9A8F7979-2321-80EA-E30B-EB373663F723}"/>
              </a:ext>
            </a:extLst>
          </p:cNvPr>
          <p:cNvSpPr txBox="1"/>
          <p:nvPr/>
        </p:nvSpPr>
        <p:spPr>
          <a:xfrm>
            <a:off x="6695419" y="5933521"/>
            <a:ext cx="4832308" cy="355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Comercializar alimentos agroecológicos diretamente do produtor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Fortalecer a renda de agricultores e agricultoras locais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Incentivar o consumo consciente e a alimentação saudável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Aproximar campo e cidade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5875E51E-0265-DBF5-83C6-2E2FEAABA566}"/>
              </a:ext>
            </a:extLst>
          </p:cNvPr>
          <p:cNvSpPr/>
          <p:nvPr/>
        </p:nvSpPr>
        <p:spPr>
          <a:xfrm>
            <a:off x="12841671" y="5514449"/>
            <a:ext cx="48323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C668667E-95DE-9E3E-130A-3082411D918A}"/>
              </a:ext>
            </a:extLst>
          </p:cNvPr>
          <p:cNvGrpSpPr/>
          <p:nvPr/>
        </p:nvGrpSpPr>
        <p:grpSpPr>
          <a:xfrm>
            <a:off x="14760381" y="3496673"/>
            <a:ext cx="910694" cy="910694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0CAE82A-5E3C-4A49-B856-C1CFD3B0979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F7D5874-4FBB-F4C2-6094-A3AF52A7B3B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b="1">
                  <a:gradFill>
                    <a:gsLst>
                      <a:gs pos="0">
                        <a:srgbClr val="FFFFFF">
                          <a:alpha val="100000"/>
                        </a:srgbClr>
                      </a:gs>
                      <a:gs pos="5000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1002DA02-504D-F811-1CB1-04063B6A4F04}"/>
              </a:ext>
            </a:extLst>
          </p:cNvPr>
          <p:cNvSpPr txBox="1"/>
          <p:nvPr/>
        </p:nvSpPr>
        <p:spPr>
          <a:xfrm>
            <a:off x="12799574" y="5933521"/>
            <a:ext cx="4832308" cy="391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Geração de renda local e economia solidária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Acesso da população a alimentos de qualidade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Fortalecimento das redes agroecológicas do território</a:t>
            </a:r>
          </a:p>
          <a:p>
            <a:pPr marL="215901" lvl="1" algn="ctr">
              <a:lnSpc>
                <a:spcPts val="2800"/>
              </a:lnSpc>
            </a:pPr>
            <a:endParaRPr lang="pt-BR" sz="2000" spc="-20" dirty="0">
              <a:gradFill>
                <a:gsLst>
                  <a:gs pos="0">
                    <a:srgbClr val="FFFFFF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/>
              <a:ea typeface="Arial"/>
              <a:cs typeface="Arial"/>
              <a:sym typeface="Arial"/>
            </a:endParaRPr>
          </a:p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pt-BR" sz="2000" spc="-20" dirty="0"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5000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/>
                <a:ea typeface="Arial"/>
                <a:cs typeface="Arial"/>
                <a:sym typeface="Arial"/>
              </a:rPr>
              <a:t>Ocupação qualificada de espaços públicos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8FB8AA6A-9147-3804-B938-9AF99158AF4F}"/>
              </a:ext>
            </a:extLst>
          </p:cNvPr>
          <p:cNvSpPr txBox="1"/>
          <p:nvPr/>
        </p:nvSpPr>
        <p:spPr>
          <a:xfrm>
            <a:off x="12185553" y="4590862"/>
            <a:ext cx="6102447" cy="555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Principais</a:t>
            </a:r>
            <a:r>
              <a:rPr lang="en-US" sz="3200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Impactos</a:t>
            </a:r>
            <a:endParaRPr lang="en-US" sz="3200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539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1871</Words>
  <Application>Microsoft Office PowerPoint</Application>
  <PresentationFormat>Personalizar</PresentationFormat>
  <Paragraphs>308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Trebuchet MS</vt:lpstr>
      <vt:lpstr>Calibri</vt:lpstr>
      <vt:lpstr>Arial</vt:lpstr>
      <vt:lpstr>Arial Bold</vt:lpstr>
      <vt:lpstr>Arial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Sementes de Inclusão - Apresentação do Projeto</dc:title>
  <cp:lastModifiedBy>Marcelo Vieira</cp:lastModifiedBy>
  <cp:revision>4</cp:revision>
  <dcterms:created xsi:type="dcterms:W3CDTF">2006-08-16T00:00:00Z</dcterms:created>
  <dcterms:modified xsi:type="dcterms:W3CDTF">2026-01-29T13:38:26Z</dcterms:modified>
  <dc:identifier>DAG-U5ZJVXQ</dc:identifier>
</cp:coreProperties>
</file>