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84" r:id="rId17"/>
    <p:sldId id="283" r:id="rId18"/>
    <p:sldId id="271" r:id="rId19"/>
    <p:sldId id="285" r:id="rId20"/>
    <p:sldId id="286" r:id="rId21"/>
    <p:sldId id="275" r:id="rId22"/>
    <p:sldId id="272" r:id="rId23"/>
    <p:sldId id="273" r:id="rId24"/>
    <p:sldId id="274" r:id="rId25"/>
    <p:sldId id="276" r:id="rId26"/>
    <p:sldId id="287" r:id="rId27"/>
    <p:sldId id="289" r:id="rId28"/>
    <p:sldId id="290" r:id="rId29"/>
    <p:sldId id="288" r:id="rId30"/>
    <p:sldId id="291" r:id="rId31"/>
    <p:sldId id="292" r:id="rId32"/>
    <p:sldId id="293" r:id="rId33"/>
    <p:sldId id="294" r:id="rId34"/>
    <p:sldId id="295" r:id="rId35"/>
    <p:sldId id="296" r:id="rId36"/>
    <p:sldId id="297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EES – Relação formal e informal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486095338561148"/>
          <c:y val="0.19472622924492367"/>
          <c:w val="0.67289024278663734"/>
          <c:h val="0.64322662261953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NORTE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Fomal</c:v>
                </c:pt>
                <c:pt idx="1">
                  <c:v>Informal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48.3</c:v>
                </c:pt>
                <c:pt idx="1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3-4483-BB43-EC61A637AE8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Fomal</c:v>
                </c:pt>
                <c:pt idx="1">
                  <c:v>Informal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58.2</c:v>
                </c:pt>
                <c:pt idx="1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03-4483-BB43-EC61A637AE8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Fomal</c:v>
                </c:pt>
                <c:pt idx="1">
                  <c:v>Informal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35.799999999999997</c:v>
                </c:pt>
                <c:pt idx="1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03-4483-BB43-EC61A637AE82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Fomal</c:v>
                </c:pt>
                <c:pt idx="1">
                  <c:v>Informal</c:v>
                </c:pt>
              </c:strCache>
            </c:strRef>
          </c:cat>
          <c:val>
            <c:numRef>
              <c:f>Planilha1!$E$2:$E$5</c:f>
              <c:numCache>
                <c:formatCode>General</c:formatCode>
                <c:ptCount val="4"/>
                <c:pt idx="0">
                  <c:v>41.3</c:v>
                </c:pt>
                <c:pt idx="1">
                  <c:v>58.7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03-4483-BB43-EC61A637AE82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Fomal</c:v>
                </c:pt>
                <c:pt idx="1">
                  <c:v>Informal</c:v>
                </c:pt>
              </c:strCache>
            </c:strRef>
          </c:cat>
          <c:val>
            <c:numRef>
              <c:f>Planilha1!$F$2:$F$5</c:f>
              <c:numCache>
                <c:formatCode>General</c:formatCode>
                <c:ptCount val="4"/>
                <c:pt idx="0">
                  <c:v>52.8</c:v>
                </c:pt>
                <c:pt idx="1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03-4483-BB43-EC61A637AE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3662624"/>
        <c:axId val="354400712"/>
      </c:barChart>
      <c:catAx>
        <c:axId val="353662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4400712"/>
        <c:crosses val="autoZero"/>
        <c:auto val="1"/>
        <c:lblAlgn val="ctr"/>
        <c:lblOffset val="100"/>
        <c:noMultiLvlLbl val="0"/>
      </c:catAx>
      <c:valAx>
        <c:axId val="354400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366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1239003019359419"/>
          <c:y val="0.456474853303448"/>
          <c:w val="0.30194584528608565"/>
          <c:h val="0.12853899452638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aseline="0" dirty="0"/>
              <a:t>CONDIÇÃO DE FORMALIZAÇÃO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FORMAIS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ASSOCIAÇÕES</c:v>
                </c:pt>
                <c:pt idx="1">
                  <c:v>COOPERATIVAS</c:v>
                </c:pt>
                <c:pt idx="2">
                  <c:v>S.MERCANTIS</c:v>
                </c:pt>
                <c:pt idx="3">
                  <c:v>GRUPOS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70</c:v>
                </c:pt>
                <c:pt idx="1">
                  <c:v>73.900000000000006</c:v>
                </c:pt>
                <c:pt idx="2">
                  <c:v>62.2</c:v>
                </c:pt>
                <c:pt idx="3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7-4B6E-9D5C-F106148C89A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INFORMAIS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ASSOCIAÇÕES</c:v>
                </c:pt>
                <c:pt idx="1">
                  <c:v>COOPERATIVAS</c:v>
                </c:pt>
                <c:pt idx="2">
                  <c:v>S.MERCANTIS</c:v>
                </c:pt>
                <c:pt idx="3">
                  <c:v>GRUPOS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30</c:v>
                </c:pt>
                <c:pt idx="1">
                  <c:v>26.1</c:v>
                </c:pt>
                <c:pt idx="2">
                  <c:v>37.799999999999997</c:v>
                </c:pt>
                <c:pt idx="3">
                  <c:v>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A7-4B6E-9D5C-F106148C89A6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ASSOCIAÇÕES</c:v>
                </c:pt>
                <c:pt idx="1">
                  <c:v>COOPERATIVAS</c:v>
                </c:pt>
                <c:pt idx="2">
                  <c:v>S.MERCANTIS</c:v>
                </c:pt>
                <c:pt idx="3">
                  <c:v>GRUPOS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EA7-4B6E-9D5C-F106148C8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083912"/>
        <c:axId val="403084240"/>
      </c:barChart>
      <c:catAx>
        <c:axId val="40308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3084240"/>
        <c:crosses val="autoZero"/>
        <c:auto val="1"/>
        <c:lblAlgn val="ctr"/>
        <c:lblOffset val="100"/>
        <c:noMultiLvlLbl val="0"/>
      </c:catAx>
      <c:valAx>
        <c:axId val="40308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308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ATIVIDADE ECONÔMICA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Planilha1!$A$2:$A$7</c:f>
              <c:strCache>
                <c:ptCount val="6"/>
                <c:pt idx="0">
                  <c:v>PRODUÇÃO E COMERCIAL</c:v>
                </c:pt>
                <c:pt idx="1">
                  <c:v>CONSUMO</c:v>
                </c:pt>
                <c:pt idx="2">
                  <c:v>COMERCIALIZAÇÃO</c:v>
                </c:pt>
                <c:pt idx="3">
                  <c:v>PRESTAÇÃO DE SERVIÇO</c:v>
                </c:pt>
                <c:pt idx="4">
                  <c:v>TROCA DE PRODUTOS</c:v>
                </c:pt>
                <c:pt idx="5">
                  <c:v>CRÉDITO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56.2</c:v>
                </c:pt>
                <c:pt idx="1">
                  <c:v>20</c:v>
                </c:pt>
                <c:pt idx="2">
                  <c:v>13.3</c:v>
                </c:pt>
                <c:pt idx="3">
                  <c:v>6.6</c:v>
                </c:pt>
                <c:pt idx="4">
                  <c:v>2.2000000000000002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5-404B-A4D7-3F61C8853AF7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Planilha1!$A$2:$A$7</c:f>
              <c:strCache>
                <c:ptCount val="6"/>
                <c:pt idx="0">
                  <c:v>PRODUÇÃO E COMERCIAL</c:v>
                </c:pt>
                <c:pt idx="1">
                  <c:v>CONSUMO</c:v>
                </c:pt>
                <c:pt idx="2">
                  <c:v>COMERCIALIZAÇÃO</c:v>
                </c:pt>
                <c:pt idx="3">
                  <c:v>PRESTAÇÃO DE SERVIÇO</c:v>
                </c:pt>
                <c:pt idx="4">
                  <c:v>TROCA DE PRODUTOS</c:v>
                </c:pt>
                <c:pt idx="5">
                  <c:v>CRÉDITO</c:v>
                </c:pt>
              </c:strCache>
            </c:strRef>
          </c:cat>
          <c:val>
            <c:numRef>
              <c:f>Planilha1!$C$2:$C$7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9C55-404B-A4D7-3F61C8853AF7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8000"/>
                    <a:satMod val="130000"/>
                    <a:lumMod val="92000"/>
                  </a:schemeClr>
                </a:gs>
                <a:gs pos="100000">
                  <a:schemeClr val="accent3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Planilha1!$A$2:$A$7</c:f>
              <c:strCache>
                <c:ptCount val="6"/>
                <c:pt idx="0">
                  <c:v>PRODUÇÃO E COMERCIAL</c:v>
                </c:pt>
                <c:pt idx="1">
                  <c:v>CONSUMO</c:v>
                </c:pt>
                <c:pt idx="2">
                  <c:v>COMERCIALIZAÇÃO</c:v>
                </c:pt>
                <c:pt idx="3">
                  <c:v>PRESTAÇÃO DE SERVIÇO</c:v>
                </c:pt>
                <c:pt idx="4">
                  <c:v>TROCA DE PRODUTOS</c:v>
                </c:pt>
                <c:pt idx="5">
                  <c:v>CRÉDITO</c:v>
                </c:pt>
              </c:strCache>
            </c:strRef>
          </c:cat>
          <c:val>
            <c:numRef>
              <c:f>Planilha1!$D$2:$D$7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9C55-404B-A4D7-3F61C8853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94027336"/>
        <c:axId val="394028320"/>
      </c:barChart>
      <c:catAx>
        <c:axId val="39402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4028320"/>
        <c:crosses val="autoZero"/>
        <c:auto val="1"/>
        <c:lblAlgn val="ctr"/>
        <c:lblOffset val="100"/>
        <c:noMultiLvlLbl val="0"/>
      </c:catAx>
      <c:valAx>
        <c:axId val="39402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402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CA398-F3D8-4130-A9F2-9D0C9CA58C26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73AFF7F-2BF7-4FF7-A0A2-DF11A6B52CAE}">
      <dgm:prSet phldrT="[Texto]"/>
      <dgm:spPr/>
      <dgm:t>
        <a:bodyPr/>
        <a:lstStyle/>
        <a:p>
          <a:pPr algn="ctr"/>
          <a:r>
            <a:rPr lang="pt-BR" b="1">
              <a:solidFill>
                <a:srgbClr val="FFFF00"/>
              </a:solidFill>
            </a:rPr>
            <a:t>GRUPO INFORMAL</a:t>
          </a:r>
          <a:endParaRPr lang="pt-BR" b="1" dirty="0">
            <a:solidFill>
              <a:srgbClr val="FFFF00"/>
            </a:solidFill>
          </a:endParaRPr>
        </a:p>
      </dgm:t>
    </dgm:pt>
    <dgm:pt modelId="{66CA843D-134E-47CA-A2DA-1EF18D336AE1}" type="parTrans" cxnId="{2F71487B-48BA-4B0E-B3C6-77007D2C3FE1}">
      <dgm:prSet/>
      <dgm:spPr/>
      <dgm:t>
        <a:bodyPr/>
        <a:lstStyle/>
        <a:p>
          <a:endParaRPr lang="pt-BR"/>
        </a:p>
      </dgm:t>
    </dgm:pt>
    <dgm:pt modelId="{885C6741-4881-42C2-B50E-68C47E0868B8}" type="sibTrans" cxnId="{2F71487B-48BA-4B0E-B3C6-77007D2C3FE1}">
      <dgm:prSet/>
      <dgm:spPr/>
      <dgm:t>
        <a:bodyPr/>
        <a:lstStyle/>
        <a:p>
          <a:endParaRPr lang="pt-BR"/>
        </a:p>
      </dgm:t>
    </dgm:pt>
    <dgm:pt modelId="{E87B0FBF-494B-4A84-912B-914834CF3B3D}">
      <dgm:prSet phldrT="[Texto]"/>
      <dgm:spPr/>
      <dgm:t>
        <a:bodyPr/>
        <a:lstStyle/>
        <a:p>
          <a:r>
            <a:rPr lang="pt-BR" b="1">
              <a:solidFill>
                <a:srgbClr val="FFFF00"/>
              </a:solidFill>
            </a:rPr>
            <a:t>ASSOCIAÇÃO </a:t>
          </a:r>
          <a:endParaRPr lang="pt-BR" b="1" dirty="0">
            <a:solidFill>
              <a:srgbClr val="FFFF00"/>
            </a:solidFill>
          </a:endParaRPr>
        </a:p>
      </dgm:t>
    </dgm:pt>
    <dgm:pt modelId="{9D33F035-82C8-4332-B211-02FCD468508F}" type="parTrans" cxnId="{4A5049D2-A166-4BFD-9941-568308C7CA9B}">
      <dgm:prSet/>
      <dgm:spPr/>
      <dgm:t>
        <a:bodyPr/>
        <a:lstStyle/>
        <a:p>
          <a:endParaRPr lang="pt-BR"/>
        </a:p>
      </dgm:t>
    </dgm:pt>
    <dgm:pt modelId="{9E1CC1F9-8053-4D9D-940E-6A3D61D09FAC}" type="sibTrans" cxnId="{4A5049D2-A166-4BFD-9941-568308C7CA9B}">
      <dgm:prSet/>
      <dgm:spPr/>
      <dgm:t>
        <a:bodyPr/>
        <a:lstStyle/>
        <a:p>
          <a:endParaRPr lang="pt-BR"/>
        </a:p>
      </dgm:t>
    </dgm:pt>
    <dgm:pt modelId="{AAD87C98-109A-4610-997B-5C3CC8125DE5}">
      <dgm:prSet phldrT="[Texto]"/>
      <dgm:spPr/>
      <dgm:t>
        <a:bodyPr/>
        <a:lstStyle/>
        <a:p>
          <a:r>
            <a:rPr lang="pt-BR" b="1">
              <a:solidFill>
                <a:srgbClr val="FFFF00"/>
              </a:solidFill>
            </a:rPr>
            <a:t>COOPERATIVA</a:t>
          </a:r>
          <a:endParaRPr lang="pt-BR" b="1" dirty="0">
            <a:solidFill>
              <a:srgbClr val="FFFF00"/>
            </a:solidFill>
          </a:endParaRPr>
        </a:p>
      </dgm:t>
    </dgm:pt>
    <dgm:pt modelId="{8751CAA0-00A4-4EDE-B843-831D5F3CAACE}" type="parTrans" cxnId="{81C09466-6987-4B5A-8864-5E1D0724B76F}">
      <dgm:prSet/>
      <dgm:spPr/>
      <dgm:t>
        <a:bodyPr/>
        <a:lstStyle/>
        <a:p>
          <a:endParaRPr lang="pt-BR"/>
        </a:p>
      </dgm:t>
    </dgm:pt>
    <dgm:pt modelId="{ECE2E717-6374-4975-B1A6-39D6273A32B7}" type="sibTrans" cxnId="{81C09466-6987-4B5A-8864-5E1D0724B76F}">
      <dgm:prSet/>
      <dgm:spPr/>
      <dgm:t>
        <a:bodyPr/>
        <a:lstStyle/>
        <a:p>
          <a:endParaRPr lang="pt-BR"/>
        </a:p>
      </dgm:t>
    </dgm:pt>
    <dgm:pt modelId="{B6367C8D-3231-4449-AA8E-A6147EB4EFC3}">
      <dgm:prSet phldrT="[Texto]"/>
      <dgm:spPr/>
      <dgm:t>
        <a:bodyPr/>
        <a:lstStyle/>
        <a:p>
          <a:pPr algn="ctr"/>
          <a:r>
            <a:rPr lang="pt-BR" b="1">
              <a:solidFill>
                <a:srgbClr val="FFFF00"/>
              </a:solidFill>
            </a:rPr>
            <a:t>COOPERATIVA 2º NÍVEL </a:t>
          </a:r>
          <a:endParaRPr lang="pt-BR" b="1" dirty="0">
            <a:solidFill>
              <a:srgbClr val="FFFF00"/>
            </a:solidFill>
          </a:endParaRPr>
        </a:p>
      </dgm:t>
    </dgm:pt>
    <dgm:pt modelId="{5E2C6E96-05F4-4CE2-8C78-65024026ADAE}" type="parTrans" cxnId="{D739806C-C80F-44EA-B5C8-F84F163F9232}">
      <dgm:prSet/>
      <dgm:spPr/>
      <dgm:t>
        <a:bodyPr/>
        <a:lstStyle/>
        <a:p>
          <a:endParaRPr lang="pt-BR"/>
        </a:p>
      </dgm:t>
    </dgm:pt>
    <dgm:pt modelId="{419D1437-D660-40CA-BD43-A8AD2E100736}" type="sibTrans" cxnId="{D739806C-C80F-44EA-B5C8-F84F163F9232}">
      <dgm:prSet/>
      <dgm:spPr/>
      <dgm:t>
        <a:bodyPr/>
        <a:lstStyle/>
        <a:p>
          <a:endParaRPr lang="pt-BR"/>
        </a:p>
      </dgm:t>
    </dgm:pt>
    <dgm:pt modelId="{7A2D1CE1-1DF3-4BDD-B115-57728AD75140}">
      <dgm:prSet phldrT="[Texto]"/>
      <dgm:spPr/>
      <dgm:t>
        <a:bodyPr/>
        <a:lstStyle/>
        <a:p>
          <a:pPr algn="ctr"/>
          <a:r>
            <a:rPr lang="pt-BR" b="1">
              <a:solidFill>
                <a:srgbClr val="FFFF00"/>
              </a:solidFill>
            </a:rPr>
            <a:t>REDE</a:t>
          </a:r>
        </a:p>
        <a:p>
          <a:pPr algn="ctr"/>
          <a:r>
            <a:rPr lang="pt-BR" b="1">
              <a:solidFill>
                <a:srgbClr val="FFFF00"/>
              </a:solidFill>
            </a:rPr>
            <a:t>CADEIA PRODTIVA</a:t>
          </a:r>
          <a:endParaRPr lang="pt-BR" b="1" dirty="0">
            <a:solidFill>
              <a:srgbClr val="FFFF00"/>
            </a:solidFill>
          </a:endParaRPr>
        </a:p>
      </dgm:t>
    </dgm:pt>
    <dgm:pt modelId="{C9593FB7-4753-4937-A7F7-7A9F1F89E3CA}" type="parTrans" cxnId="{FF3D7785-5114-4ACC-BCC9-190904C58184}">
      <dgm:prSet/>
      <dgm:spPr/>
      <dgm:t>
        <a:bodyPr/>
        <a:lstStyle/>
        <a:p>
          <a:endParaRPr lang="pt-BR"/>
        </a:p>
      </dgm:t>
    </dgm:pt>
    <dgm:pt modelId="{6D89507F-67AA-40AA-90AE-5E39C59F88ED}" type="sibTrans" cxnId="{FF3D7785-5114-4ACC-BCC9-190904C58184}">
      <dgm:prSet/>
      <dgm:spPr/>
      <dgm:t>
        <a:bodyPr/>
        <a:lstStyle/>
        <a:p>
          <a:endParaRPr lang="pt-BR"/>
        </a:p>
      </dgm:t>
    </dgm:pt>
    <dgm:pt modelId="{B16005AC-B0BE-4B6F-A737-6744958BD60C}">
      <dgm:prSet phldrT="[Texto]"/>
      <dgm:spPr/>
      <dgm:t>
        <a:bodyPr/>
        <a:lstStyle/>
        <a:p>
          <a:endParaRPr lang="pt-BR" dirty="0"/>
        </a:p>
      </dgm:t>
    </dgm:pt>
    <dgm:pt modelId="{36CCD5D6-6E54-4007-83B2-7E8A805D9AC6}" type="parTrans" cxnId="{F78E1EEE-FE87-4DB6-AC4D-A25B17EFA6C7}">
      <dgm:prSet/>
      <dgm:spPr/>
      <dgm:t>
        <a:bodyPr/>
        <a:lstStyle/>
        <a:p>
          <a:endParaRPr lang="pt-BR"/>
        </a:p>
      </dgm:t>
    </dgm:pt>
    <dgm:pt modelId="{3E30B49D-E0FD-42D8-BB9D-5E9930F1D85E}" type="sibTrans" cxnId="{F78E1EEE-FE87-4DB6-AC4D-A25B17EFA6C7}">
      <dgm:prSet/>
      <dgm:spPr/>
      <dgm:t>
        <a:bodyPr/>
        <a:lstStyle/>
        <a:p>
          <a:endParaRPr lang="pt-BR"/>
        </a:p>
      </dgm:t>
    </dgm:pt>
    <dgm:pt modelId="{05702BDB-E408-41CC-BA80-D724972C1A79}" type="pres">
      <dgm:prSet presAssocID="{AEACA398-F3D8-4130-A9F2-9D0C9CA58C26}" presName="arrowDiagram" presStyleCnt="0">
        <dgm:presLayoutVars>
          <dgm:chMax val="5"/>
          <dgm:dir/>
          <dgm:resizeHandles val="exact"/>
        </dgm:presLayoutVars>
      </dgm:prSet>
      <dgm:spPr/>
    </dgm:pt>
    <dgm:pt modelId="{F69FB510-99CE-4C76-A376-34B7ADAF9DE9}" type="pres">
      <dgm:prSet presAssocID="{AEACA398-F3D8-4130-A9F2-9D0C9CA58C26}" presName="arrow" presStyleLbl="bgShp" presStyleIdx="0" presStyleCnt="1" custLinFactNeighborX="-11"/>
      <dgm:spPr/>
    </dgm:pt>
    <dgm:pt modelId="{F46E309B-8788-4033-B99F-DB77082EF307}" type="pres">
      <dgm:prSet presAssocID="{AEACA398-F3D8-4130-A9F2-9D0C9CA58C26}" presName="arrowDiagram5" presStyleCnt="0"/>
      <dgm:spPr/>
    </dgm:pt>
    <dgm:pt modelId="{C608FB04-C20A-4FC3-B54F-DC64289EA68C}" type="pres">
      <dgm:prSet presAssocID="{973AFF7F-2BF7-4FF7-A0A2-DF11A6B52CAE}" presName="bullet5a" presStyleLbl="node1" presStyleIdx="0" presStyleCnt="5"/>
      <dgm:spPr/>
    </dgm:pt>
    <dgm:pt modelId="{4B656248-C2E3-4018-9528-92EE4AEC8872}" type="pres">
      <dgm:prSet presAssocID="{973AFF7F-2BF7-4FF7-A0A2-DF11A6B52CAE}" presName="textBox5a" presStyleLbl="revTx" presStyleIdx="0" presStyleCnt="5" custLinFactX="-39649" custLinFactNeighborX="-100000" custLinFactNeighborY="-21388">
        <dgm:presLayoutVars>
          <dgm:bulletEnabled val="1"/>
        </dgm:presLayoutVars>
      </dgm:prSet>
      <dgm:spPr/>
    </dgm:pt>
    <dgm:pt modelId="{154C84C5-D1F4-4F4F-B10B-E89A555C0B95}" type="pres">
      <dgm:prSet presAssocID="{E87B0FBF-494B-4A84-912B-914834CF3B3D}" presName="bullet5b" presStyleLbl="node1" presStyleIdx="1" presStyleCnt="5"/>
      <dgm:spPr/>
    </dgm:pt>
    <dgm:pt modelId="{A7E39FF6-E126-454F-95C0-4F85084AC24B}" type="pres">
      <dgm:prSet presAssocID="{E87B0FBF-494B-4A84-912B-914834CF3B3D}" presName="textBox5b" presStyleLbl="revTx" presStyleIdx="1" presStyleCnt="5" custScaleY="97430" custLinFactX="-29371" custLinFactNeighborX="-100000" custLinFactNeighborY="-8352">
        <dgm:presLayoutVars>
          <dgm:bulletEnabled val="1"/>
        </dgm:presLayoutVars>
      </dgm:prSet>
      <dgm:spPr/>
    </dgm:pt>
    <dgm:pt modelId="{D99E5940-9F35-4E46-8B36-1698A7DFFF69}" type="pres">
      <dgm:prSet presAssocID="{AAD87C98-109A-4610-997B-5C3CC8125DE5}" presName="bullet5c" presStyleLbl="node1" presStyleIdx="2" presStyleCnt="5"/>
      <dgm:spPr/>
    </dgm:pt>
    <dgm:pt modelId="{4756D83C-16C8-4C3E-AE15-557B975D752D}" type="pres">
      <dgm:prSet presAssocID="{AAD87C98-109A-4610-997B-5C3CC8125DE5}" presName="textBox5c" presStyleLbl="revTx" presStyleIdx="2" presStyleCnt="5" custScaleY="91699" custLinFactX="-32909" custLinFactNeighborX="-100000" custLinFactNeighborY="-15285">
        <dgm:presLayoutVars>
          <dgm:bulletEnabled val="1"/>
        </dgm:presLayoutVars>
      </dgm:prSet>
      <dgm:spPr/>
    </dgm:pt>
    <dgm:pt modelId="{A6C591A8-B50F-41A9-BE6D-FA75A1AADFAB}" type="pres">
      <dgm:prSet presAssocID="{B6367C8D-3231-4449-AA8E-A6147EB4EFC3}" presName="bullet5d" presStyleLbl="node1" presStyleIdx="3" presStyleCnt="5"/>
      <dgm:spPr/>
    </dgm:pt>
    <dgm:pt modelId="{7ACDEC84-4E53-4912-A2CF-8D4B87E34A99}" type="pres">
      <dgm:prSet presAssocID="{B6367C8D-3231-4449-AA8E-A6147EB4EFC3}" presName="textBox5d" presStyleLbl="revTx" presStyleIdx="3" presStyleCnt="5" custLinFactX="-26605" custLinFactNeighborX="-100000" custLinFactNeighborY="-21994">
        <dgm:presLayoutVars>
          <dgm:bulletEnabled val="1"/>
        </dgm:presLayoutVars>
      </dgm:prSet>
      <dgm:spPr/>
    </dgm:pt>
    <dgm:pt modelId="{179C7681-8AF5-4CA3-9A0F-E4C284D060BE}" type="pres">
      <dgm:prSet presAssocID="{7A2D1CE1-1DF3-4BDD-B115-57728AD75140}" presName="bullet5e" presStyleLbl="node1" presStyleIdx="4" presStyleCnt="5"/>
      <dgm:spPr/>
    </dgm:pt>
    <dgm:pt modelId="{FD6B96A0-FEE2-47AA-8802-5E59E8B20191}" type="pres">
      <dgm:prSet presAssocID="{7A2D1CE1-1DF3-4BDD-B115-57728AD75140}" presName="textBox5e" presStyleLbl="revTx" presStyleIdx="4" presStyleCnt="5" custScaleY="117281" custLinFactNeighborX="-98429" custLinFactNeighborY="-26326">
        <dgm:presLayoutVars>
          <dgm:bulletEnabled val="1"/>
        </dgm:presLayoutVars>
      </dgm:prSet>
      <dgm:spPr/>
    </dgm:pt>
  </dgm:ptLst>
  <dgm:cxnLst>
    <dgm:cxn modelId="{A3A41A20-45BE-4156-BB30-E58ACA79CDA6}" type="presOf" srcId="{AEACA398-F3D8-4130-A9F2-9D0C9CA58C26}" destId="{05702BDB-E408-41CC-BA80-D724972C1A79}" srcOrd="0" destOrd="0" presId="urn:microsoft.com/office/officeart/2005/8/layout/arrow2"/>
    <dgm:cxn modelId="{81C09466-6987-4B5A-8864-5E1D0724B76F}" srcId="{AEACA398-F3D8-4130-A9F2-9D0C9CA58C26}" destId="{AAD87C98-109A-4610-997B-5C3CC8125DE5}" srcOrd="2" destOrd="0" parTransId="{8751CAA0-00A4-4EDE-B843-831D5F3CAACE}" sibTransId="{ECE2E717-6374-4975-B1A6-39D6273A32B7}"/>
    <dgm:cxn modelId="{11203E68-8CFC-43F3-ACE6-9114CF173ACD}" type="presOf" srcId="{7A2D1CE1-1DF3-4BDD-B115-57728AD75140}" destId="{FD6B96A0-FEE2-47AA-8802-5E59E8B20191}" srcOrd="0" destOrd="0" presId="urn:microsoft.com/office/officeart/2005/8/layout/arrow2"/>
    <dgm:cxn modelId="{D739806C-C80F-44EA-B5C8-F84F163F9232}" srcId="{AEACA398-F3D8-4130-A9F2-9D0C9CA58C26}" destId="{B6367C8D-3231-4449-AA8E-A6147EB4EFC3}" srcOrd="3" destOrd="0" parTransId="{5E2C6E96-05F4-4CE2-8C78-65024026ADAE}" sibTransId="{419D1437-D660-40CA-BD43-A8AD2E100736}"/>
    <dgm:cxn modelId="{2F71487B-48BA-4B0E-B3C6-77007D2C3FE1}" srcId="{AEACA398-F3D8-4130-A9F2-9D0C9CA58C26}" destId="{973AFF7F-2BF7-4FF7-A0A2-DF11A6B52CAE}" srcOrd="0" destOrd="0" parTransId="{66CA843D-134E-47CA-A2DA-1EF18D336AE1}" sibTransId="{885C6741-4881-42C2-B50E-68C47E0868B8}"/>
    <dgm:cxn modelId="{B5DAAF82-A111-456D-82AB-5DEB33268F35}" type="presOf" srcId="{AAD87C98-109A-4610-997B-5C3CC8125DE5}" destId="{4756D83C-16C8-4C3E-AE15-557B975D752D}" srcOrd="0" destOrd="0" presId="urn:microsoft.com/office/officeart/2005/8/layout/arrow2"/>
    <dgm:cxn modelId="{FF3D7785-5114-4ACC-BCC9-190904C58184}" srcId="{AEACA398-F3D8-4130-A9F2-9D0C9CA58C26}" destId="{7A2D1CE1-1DF3-4BDD-B115-57728AD75140}" srcOrd="4" destOrd="0" parTransId="{C9593FB7-4753-4937-A7F7-7A9F1F89E3CA}" sibTransId="{6D89507F-67AA-40AA-90AE-5E39C59F88ED}"/>
    <dgm:cxn modelId="{5EEF22A6-DCFF-4A9D-9A02-19705779A530}" type="presOf" srcId="{B6367C8D-3231-4449-AA8E-A6147EB4EFC3}" destId="{7ACDEC84-4E53-4912-A2CF-8D4B87E34A99}" srcOrd="0" destOrd="0" presId="urn:microsoft.com/office/officeart/2005/8/layout/arrow2"/>
    <dgm:cxn modelId="{CA4124CA-2724-430C-BCF3-F5CC035C8221}" type="presOf" srcId="{E87B0FBF-494B-4A84-912B-914834CF3B3D}" destId="{A7E39FF6-E126-454F-95C0-4F85084AC24B}" srcOrd="0" destOrd="0" presId="urn:microsoft.com/office/officeart/2005/8/layout/arrow2"/>
    <dgm:cxn modelId="{4A5049D2-A166-4BFD-9941-568308C7CA9B}" srcId="{AEACA398-F3D8-4130-A9F2-9D0C9CA58C26}" destId="{E87B0FBF-494B-4A84-912B-914834CF3B3D}" srcOrd="1" destOrd="0" parTransId="{9D33F035-82C8-4332-B211-02FCD468508F}" sibTransId="{9E1CC1F9-8053-4D9D-940E-6A3D61D09FAC}"/>
    <dgm:cxn modelId="{F78E1EEE-FE87-4DB6-AC4D-A25B17EFA6C7}" srcId="{AEACA398-F3D8-4130-A9F2-9D0C9CA58C26}" destId="{B16005AC-B0BE-4B6F-A737-6744958BD60C}" srcOrd="5" destOrd="0" parTransId="{36CCD5D6-6E54-4007-83B2-7E8A805D9AC6}" sibTransId="{3E30B49D-E0FD-42D8-BB9D-5E9930F1D85E}"/>
    <dgm:cxn modelId="{14F0CAEF-4EB8-4CAA-A59E-05134A427774}" type="presOf" srcId="{973AFF7F-2BF7-4FF7-A0A2-DF11A6B52CAE}" destId="{4B656248-C2E3-4018-9528-92EE4AEC8872}" srcOrd="0" destOrd="0" presId="urn:microsoft.com/office/officeart/2005/8/layout/arrow2"/>
    <dgm:cxn modelId="{74EF9B8F-AA93-4345-84B9-433A26DC36A9}" type="presParOf" srcId="{05702BDB-E408-41CC-BA80-D724972C1A79}" destId="{F69FB510-99CE-4C76-A376-34B7ADAF9DE9}" srcOrd="0" destOrd="0" presId="urn:microsoft.com/office/officeart/2005/8/layout/arrow2"/>
    <dgm:cxn modelId="{32C01DA1-5A75-403C-887B-774295D00CC2}" type="presParOf" srcId="{05702BDB-E408-41CC-BA80-D724972C1A79}" destId="{F46E309B-8788-4033-B99F-DB77082EF307}" srcOrd="1" destOrd="0" presId="urn:microsoft.com/office/officeart/2005/8/layout/arrow2"/>
    <dgm:cxn modelId="{2889A166-AA9C-4040-8F47-D981744E2E8F}" type="presParOf" srcId="{F46E309B-8788-4033-B99F-DB77082EF307}" destId="{C608FB04-C20A-4FC3-B54F-DC64289EA68C}" srcOrd="0" destOrd="0" presId="urn:microsoft.com/office/officeart/2005/8/layout/arrow2"/>
    <dgm:cxn modelId="{833AFE8A-26BC-41EC-8A0B-DDA7954543AD}" type="presParOf" srcId="{F46E309B-8788-4033-B99F-DB77082EF307}" destId="{4B656248-C2E3-4018-9528-92EE4AEC8872}" srcOrd="1" destOrd="0" presId="urn:microsoft.com/office/officeart/2005/8/layout/arrow2"/>
    <dgm:cxn modelId="{6B57F827-9D51-4254-A14B-B730D70104CB}" type="presParOf" srcId="{F46E309B-8788-4033-B99F-DB77082EF307}" destId="{154C84C5-D1F4-4F4F-B10B-E89A555C0B95}" srcOrd="2" destOrd="0" presId="urn:microsoft.com/office/officeart/2005/8/layout/arrow2"/>
    <dgm:cxn modelId="{77E7AFFB-F096-4D53-B5A1-D7CD7E54EB54}" type="presParOf" srcId="{F46E309B-8788-4033-B99F-DB77082EF307}" destId="{A7E39FF6-E126-454F-95C0-4F85084AC24B}" srcOrd="3" destOrd="0" presId="urn:microsoft.com/office/officeart/2005/8/layout/arrow2"/>
    <dgm:cxn modelId="{56B6B25E-4122-4784-AB90-9E8B5328287C}" type="presParOf" srcId="{F46E309B-8788-4033-B99F-DB77082EF307}" destId="{D99E5940-9F35-4E46-8B36-1698A7DFFF69}" srcOrd="4" destOrd="0" presId="urn:microsoft.com/office/officeart/2005/8/layout/arrow2"/>
    <dgm:cxn modelId="{1F13ED1F-6300-479F-A042-9C73746E6BB0}" type="presParOf" srcId="{F46E309B-8788-4033-B99F-DB77082EF307}" destId="{4756D83C-16C8-4C3E-AE15-557B975D752D}" srcOrd="5" destOrd="0" presId="urn:microsoft.com/office/officeart/2005/8/layout/arrow2"/>
    <dgm:cxn modelId="{7A4567DF-2C9D-4303-BD59-165BB12446E3}" type="presParOf" srcId="{F46E309B-8788-4033-B99F-DB77082EF307}" destId="{A6C591A8-B50F-41A9-BE6D-FA75A1AADFAB}" srcOrd="6" destOrd="0" presId="urn:microsoft.com/office/officeart/2005/8/layout/arrow2"/>
    <dgm:cxn modelId="{4C3AB4B7-7A67-46F3-8104-56A15C26CFBC}" type="presParOf" srcId="{F46E309B-8788-4033-B99F-DB77082EF307}" destId="{7ACDEC84-4E53-4912-A2CF-8D4B87E34A99}" srcOrd="7" destOrd="0" presId="urn:microsoft.com/office/officeart/2005/8/layout/arrow2"/>
    <dgm:cxn modelId="{8D749608-C12B-4BA9-8A61-ECB9D010C021}" type="presParOf" srcId="{F46E309B-8788-4033-B99F-DB77082EF307}" destId="{179C7681-8AF5-4CA3-9A0F-E4C284D060BE}" srcOrd="8" destOrd="0" presId="urn:microsoft.com/office/officeart/2005/8/layout/arrow2"/>
    <dgm:cxn modelId="{278E1212-A51C-482F-BFBD-6C28D08104C0}" type="presParOf" srcId="{F46E309B-8788-4033-B99F-DB77082EF307}" destId="{FD6B96A0-FEE2-47AA-8802-5E59E8B2019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CA398-F3D8-4130-A9F2-9D0C9CA58C26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73AFF7F-2BF7-4FF7-A0A2-DF11A6B52CAE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GRUPO INFORMAL</a:t>
          </a:r>
        </a:p>
      </dgm:t>
    </dgm:pt>
    <dgm:pt modelId="{66CA843D-134E-47CA-A2DA-1EF18D336AE1}" type="parTrans" cxnId="{2F71487B-48BA-4B0E-B3C6-77007D2C3FE1}">
      <dgm:prSet/>
      <dgm:spPr/>
      <dgm:t>
        <a:bodyPr/>
        <a:lstStyle/>
        <a:p>
          <a:endParaRPr lang="pt-BR"/>
        </a:p>
      </dgm:t>
    </dgm:pt>
    <dgm:pt modelId="{885C6741-4881-42C2-B50E-68C47E0868B8}" type="sibTrans" cxnId="{2F71487B-48BA-4B0E-B3C6-77007D2C3FE1}">
      <dgm:prSet/>
      <dgm:spPr/>
      <dgm:t>
        <a:bodyPr/>
        <a:lstStyle/>
        <a:p>
          <a:endParaRPr lang="pt-BR"/>
        </a:p>
      </dgm:t>
    </dgm:pt>
    <dgm:pt modelId="{E87B0FBF-494B-4A84-912B-914834CF3B3D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ASSOCIAÇÃO </a:t>
          </a:r>
        </a:p>
      </dgm:t>
    </dgm:pt>
    <dgm:pt modelId="{9D33F035-82C8-4332-B211-02FCD468508F}" type="parTrans" cxnId="{4A5049D2-A166-4BFD-9941-568308C7CA9B}">
      <dgm:prSet/>
      <dgm:spPr/>
      <dgm:t>
        <a:bodyPr/>
        <a:lstStyle/>
        <a:p>
          <a:endParaRPr lang="pt-BR"/>
        </a:p>
      </dgm:t>
    </dgm:pt>
    <dgm:pt modelId="{9E1CC1F9-8053-4D9D-940E-6A3D61D09FAC}" type="sibTrans" cxnId="{4A5049D2-A166-4BFD-9941-568308C7CA9B}">
      <dgm:prSet/>
      <dgm:spPr/>
      <dgm:t>
        <a:bodyPr/>
        <a:lstStyle/>
        <a:p>
          <a:endParaRPr lang="pt-BR"/>
        </a:p>
      </dgm:t>
    </dgm:pt>
    <dgm:pt modelId="{AAD87C98-109A-4610-997B-5C3CC8125DE5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COOPERATIVA</a:t>
          </a:r>
        </a:p>
      </dgm:t>
    </dgm:pt>
    <dgm:pt modelId="{8751CAA0-00A4-4EDE-B843-831D5F3CAACE}" type="parTrans" cxnId="{81C09466-6987-4B5A-8864-5E1D0724B76F}">
      <dgm:prSet/>
      <dgm:spPr/>
      <dgm:t>
        <a:bodyPr/>
        <a:lstStyle/>
        <a:p>
          <a:endParaRPr lang="pt-BR"/>
        </a:p>
      </dgm:t>
    </dgm:pt>
    <dgm:pt modelId="{ECE2E717-6374-4975-B1A6-39D6273A32B7}" type="sibTrans" cxnId="{81C09466-6987-4B5A-8864-5E1D0724B76F}">
      <dgm:prSet/>
      <dgm:spPr/>
      <dgm:t>
        <a:bodyPr/>
        <a:lstStyle/>
        <a:p>
          <a:endParaRPr lang="pt-BR"/>
        </a:p>
      </dgm:t>
    </dgm:pt>
    <dgm:pt modelId="{B6367C8D-3231-4449-AA8E-A6147EB4EFC3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COOPERATIVA 2º NÍVEL </a:t>
          </a:r>
        </a:p>
      </dgm:t>
    </dgm:pt>
    <dgm:pt modelId="{5E2C6E96-05F4-4CE2-8C78-65024026ADAE}" type="parTrans" cxnId="{D739806C-C80F-44EA-B5C8-F84F163F9232}">
      <dgm:prSet/>
      <dgm:spPr/>
      <dgm:t>
        <a:bodyPr/>
        <a:lstStyle/>
        <a:p>
          <a:endParaRPr lang="pt-BR"/>
        </a:p>
      </dgm:t>
    </dgm:pt>
    <dgm:pt modelId="{419D1437-D660-40CA-BD43-A8AD2E100736}" type="sibTrans" cxnId="{D739806C-C80F-44EA-B5C8-F84F163F9232}">
      <dgm:prSet/>
      <dgm:spPr/>
      <dgm:t>
        <a:bodyPr/>
        <a:lstStyle/>
        <a:p>
          <a:endParaRPr lang="pt-BR"/>
        </a:p>
      </dgm:t>
    </dgm:pt>
    <dgm:pt modelId="{7A2D1CE1-1DF3-4BDD-B115-57728AD75140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REDE</a:t>
          </a:r>
        </a:p>
        <a:p>
          <a:pPr algn="ctr"/>
          <a:r>
            <a:rPr lang="pt-BR" b="1" dirty="0">
              <a:solidFill>
                <a:srgbClr val="FFFF00"/>
              </a:solidFill>
            </a:rPr>
            <a:t>CADEIA PRODTIVA</a:t>
          </a:r>
        </a:p>
      </dgm:t>
    </dgm:pt>
    <dgm:pt modelId="{C9593FB7-4753-4937-A7F7-7A9F1F89E3CA}" type="parTrans" cxnId="{FF3D7785-5114-4ACC-BCC9-190904C58184}">
      <dgm:prSet/>
      <dgm:spPr/>
      <dgm:t>
        <a:bodyPr/>
        <a:lstStyle/>
        <a:p>
          <a:endParaRPr lang="pt-BR"/>
        </a:p>
      </dgm:t>
    </dgm:pt>
    <dgm:pt modelId="{6D89507F-67AA-40AA-90AE-5E39C59F88ED}" type="sibTrans" cxnId="{FF3D7785-5114-4ACC-BCC9-190904C58184}">
      <dgm:prSet/>
      <dgm:spPr/>
      <dgm:t>
        <a:bodyPr/>
        <a:lstStyle/>
        <a:p>
          <a:endParaRPr lang="pt-BR"/>
        </a:p>
      </dgm:t>
    </dgm:pt>
    <dgm:pt modelId="{B16005AC-B0BE-4B6F-A737-6744958BD60C}">
      <dgm:prSet phldrT="[Texto]"/>
      <dgm:spPr/>
      <dgm:t>
        <a:bodyPr/>
        <a:lstStyle/>
        <a:p>
          <a:endParaRPr lang="pt-BR" dirty="0"/>
        </a:p>
      </dgm:t>
    </dgm:pt>
    <dgm:pt modelId="{36CCD5D6-6E54-4007-83B2-7E8A805D9AC6}" type="parTrans" cxnId="{F78E1EEE-FE87-4DB6-AC4D-A25B17EFA6C7}">
      <dgm:prSet/>
      <dgm:spPr/>
      <dgm:t>
        <a:bodyPr/>
        <a:lstStyle/>
        <a:p>
          <a:endParaRPr lang="pt-BR"/>
        </a:p>
      </dgm:t>
    </dgm:pt>
    <dgm:pt modelId="{3E30B49D-E0FD-42D8-BB9D-5E9930F1D85E}" type="sibTrans" cxnId="{F78E1EEE-FE87-4DB6-AC4D-A25B17EFA6C7}">
      <dgm:prSet/>
      <dgm:spPr/>
      <dgm:t>
        <a:bodyPr/>
        <a:lstStyle/>
        <a:p>
          <a:endParaRPr lang="pt-BR"/>
        </a:p>
      </dgm:t>
    </dgm:pt>
    <dgm:pt modelId="{05702BDB-E408-41CC-BA80-D724972C1A79}" type="pres">
      <dgm:prSet presAssocID="{AEACA398-F3D8-4130-A9F2-9D0C9CA58C26}" presName="arrowDiagram" presStyleCnt="0">
        <dgm:presLayoutVars>
          <dgm:chMax val="5"/>
          <dgm:dir/>
          <dgm:resizeHandles val="exact"/>
        </dgm:presLayoutVars>
      </dgm:prSet>
      <dgm:spPr/>
    </dgm:pt>
    <dgm:pt modelId="{F69FB510-99CE-4C76-A376-34B7ADAF9DE9}" type="pres">
      <dgm:prSet presAssocID="{AEACA398-F3D8-4130-A9F2-9D0C9CA58C26}" presName="arrow" presStyleLbl="bgShp" presStyleIdx="0" presStyleCnt="1" custLinFactNeighborX="-11"/>
      <dgm:spPr/>
    </dgm:pt>
    <dgm:pt modelId="{F46E309B-8788-4033-B99F-DB77082EF307}" type="pres">
      <dgm:prSet presAssocID="{AEACA398-F3D8-4130-A9F2-9D0C9CA58C26}" presName="arrowDiagram5" presStyleCnt="0"/>
      <dgm:spPr/>
    </dgm:pt>
    <dgm:pt modelId="{C608FB04-C20A-4FC3-B54F-DC64289EA68C}" type="pres">
      <dgm:prSet presAssocID="{973AFF7F-2BF7-4FF7-A0A2-DF11A6B52CAE}" presName="bullet5a" presStyleLbl="node1" presStyleIdx="0" presStyleCnt="5"/>
      <dgm:spPr/>
    </dgm:pt>
    <dgm:pt modelId="{4B656248-C2E3-4018-9528-92EE4AEC8872}" type="pres">
      <dgm:prSet presAssocID="{973AFF7F-2BF7-4FF7-A0A2-DF11A6B52CAE}" presName="textBox5a" presStyleLbl="revTx" presStyleIdx="0" presStyleCnt="5" custLinFactX="-39649" custLinFactNeighborX="-100000" custLinFactNeighborY="-21388">
        <dgm:presLayoutVars>
          <dgm:bulletEnabled val="1"/>
        </dgm:presLayoutVars>
      </dgm:prSet>
      <dgm:spPr/>
    </dgm:pt>
    <dgm:pt modelId="{154C84C5-D1F4-4F4F-B10B-E89A555C0B95}" type="pres">
      <dgm:prSet presAssocID="{E87B0FBF-494B-4A84-912B-914834CF3B3D}" presName="bullet5b" presStyleLbl="node1" presStyleIdx="1" presStyleCnt="5"/>
      <dgm:spPr/>
    </dgm:pt>
    <dgm:pt modelId="{A7E39FF6-E126-454F-95C0-4F85084AC24B}" type="pres">
      <dgm:prSet presAssocID="{E87B0FBF-494B-4A84-912B-914834CF3B3D}" presName="textBox5b" presStyleLbl="revTx" presStyleIdx="1" presStyleCnt="5" custScaleY="97430" custLinFactX="-29371" custLinFactNeighborX="-100000" custLinFactNeighborY="-8352">
        <dgm:presLayoutVars>
          <dgm:bulletEnabled val="1"/>
        </dgm:presLayoutVars>
      </dgm:prSet>
      <dgm:spPr/>
    </dgm:pt>
    <dgm:pt modelId="{D99E5940-9F35-4E46-8B36-1698A7DFFF69}" type="pres">
      <dgm:prSet presAssocID="{AAD87C98-109A-4610-997B-5C3CC8125DE5}" presName="bullet5c" presStyleLbl="node1" presStyleIdx="2" presStyleCnt="5"/>
      <dgm:spPr/>
    </dgm:pt>
    <dgm:pt modelId="{4756D83C-16C8-4C3E-AE15-557B975D752D}" type="pres">
      <dgm:prSet presAssocID="{AAD87C98-109A-4610-997B-5C3CC8125DE5}" presName="textBox5c" presStyleLbl="revTx" presStyleIdx="2" presStyleCnt="5" custScaleY="91699" custLinFactX="-32909" custLinFactNeighborX="-100000" custLinFactNeighborY="-15285">
        <dgm:presLayoutVars>
          <dgm:bulletEnabled val="1"/>
        </dgm:presLayoutVars>
      </dgm:prSet>
      <dgm:spPr/>
    </dgm:pt>
    <dgm:pt modelId="{A6C591A8-B50F-41A9-BE6D-FA75A1AADFAB}" type="pres">
      <dgm:prSet presAssocID="{B6367C8D-3231-4449-AA8E-A6147EB4EFC3}" presName="bullet5d" presStyleLbl="node1" presStyleIdx="3" presStyleCnt="5"/>
      <dgm:spPr/>
    </dgm:pt>
    <dgm:pt modelId="{7ACDEC84-4E53-4912-A2CF-8D4B87E34A99}" type="pres">
      <dgm:prSet presAssocID="{B6367C8D-3231-4449-AA8E-A6147EB4EFC3}" presName="textBox5d" presStyleLbl="revTx" presStyleIdx="3" presStyleCnt="5" custLinFactX="-26605" custLinFactNeighborX="-100000" custLinFactNeighborY="-21994">
        <dgm:presLayoutVars>
          <dgm:bulletEnabled val="1"/>
        </dgm:presLayoutVars>
      </dgm:prSet>
      <dgm:spPr/>
    </dgm:pt>
    <dgm:pt modelId="{179C7681-8AF5-4CA3-9A0F-E4C284D060BE}" type="pres">
      <dgm:prSet presAssocID="{7A2D1CE1-1DF3-4BDD-B115-57728AD75140}" presName="bullet5e" presStyleLbl="node1" presStyleIdx="4" presStyleCnt="5"/>
      <dgm:spPr/>
    </dgm:pt>
    <dgm:pt modelId="{FD6B96A0-FEE2-47AA-8802-5E59E8B20191}" type="pres">
      <dgm:prSet presAssocID="{7A2D1CE1-1DF3-4BDD-B115-57728AD75140}" presName="textBox5e" presStyleLbl="revTx" presStyleIdx="4" presStyleCnt="5" custScaleY="117281" custLinFactNeighborX="-98429" custLinFactNeighborY="-26326">
        <dgm:presLayoutVars>
          <dgm:bulletEnabled val="1"/>
        </dgm:presLayoutVars>
      </dgm:prSet>
      <dgm:spPr/>
    </dgm:pt>
  </dgm:ptLst>
  <dgm:cxnLst>
    <dgm:cxn modelId="{916B4C01-4EE7-4E8D-AE80-C3F281E0673F}" type="presOf" srcId="{7A2D1CE1-1DF3-4BDD-B115-57728AD75140}" destId="{FD6B96A0-FEE2-47AA-8802-5E59E8B20191}" srcOrd="0" destOrd="0" presId="urn:microsoft.com/office/officeart/2005/8/layout/arrow2"/>
    <dgm:cxn modelId="{81C09466-6987-4B5A-8864-5E1D0724B76F}" srcId="{AEACA398-F3D8-4130-A9F2-9D0C9CA58C26}" destId="{AAD87C98-109A-4610-997B-5C3CC8125DE5}" srcOrd="2" destOrd="0" parTransId="{8751CAA0-00A4-4EDE-B843-831D5F3CAACE}" sibTransId="{ECE2E717-6374-4975-B1A6-39D6273A32B7}"/>
    <dgm:cxn modelId="{E5D4146B-3C11-424E-864F-AEE26FD7B799}" type="presOf" srcId="{973AFF7F-2BF7-4FF7-A0A2-DF11A6B52CAE}" destId="{4B656248-C2E3-4018-9528-92EE4AEC8872}" srcOrd="0" destOrd="0" presId="urn:microsoft.com/office/officeart/2005/8/layout/arrow2"/>
    <dgm:cxn modelId="{641B774C-067D-436F-8489-A59BA8A4E463}" type="presOf" srcId="{B6367C8D-3231-4449-AA8E-A6147EB4EFC3}" destId="{7ACDEC84-4E53-4912-A2CF-8D4B87E34A99}" srcOrd="0" destOrd="0" presId="urn:microsoft.com/office/officeart/2005/8/layout/arrow2"/>
    <dgm:cxn modelId="{D739806C-C80F-44EA-B5C8-F84F163F9232}" srcId="{AEACA398-F3D8-4130-A9F2-9D0C9CA58C26}" destId="{B6367C8D-3231-4449-AA8E-A6147EB4EFC3}" srcOrd="3" destOrd="0" parTransId="{5E2C6E96-05F4-4CE2-8C78-65024026ADAE}" sibTransId="{419D1437-D660-40CA-BD43-A8AD2E100736}"/>
    <dgm:cxn modelId="{2F71487B-48BA-4B0E-B3C6-77007D2C3FE1}" srcId="{AEACA398-F3D8-4130-A9F2-9D0C9CA58C26}" destId="{973AFF7F-2BF7-4FF7-A0A2-DF11A6B52CAE}" srcOrd="0" destOrd="0" parTransId="{66CA843D-134E-47CA-A2DA-1EF18D336AE1}" sibTransId="{885C6741-4881-42C2-B50E-68C47E0868B8}"/>
    <dgm:cxn modelId="{FF3D7785-5114-4ACC-BCC9-190904C58184}" srcId="{AEACA398-F3D8-4130-A9F2-9D0C9CA58C26}" destId="{7A2D1CE1-1DF3-4BDD-B115-57728AD75140}" srcOrd="4" destOrd="0" parTransId="{C9593FB7-4753-4937-A7F7-7A9F1F89E3CA}" sibTransId="{6D89507F-67AA-40AA-90AE-5E39C59F88ED}"/>
    <dgm:cxn modelId="{2C6027AB-3D9C-496F-9D37-32020BF0977D}" type="presOf" srcId="{AEACA398-F3D8-4130-A9F2-9D0C9CA58C26}" destId="{05702BDB-E408-41CC-BA80-D724972C1A79}" srcOrd="0" destOrd="0" presId="urn:microsoft.com/office/officeart/2005/8/layout/arrow2"/>
    <dgm:cxn modelId="{4A5049D2-A166-4BFD-9941-568308C7CA9B}" srcId="{AEACA398-F3D8-4130-A9F2-9D0C9CA58C26}" destId="{E87B0FBF-494B-4A84-912B-914834CF3B3D}" srcOrd="1" destOrd="0" parTransId="{9D33F035-82C8-4332-B211-02FCD468508F}" sibTransId="{9E1CC1F9-8053-4D9D-940E-6A3D61D09FAC}"/>
    <dgm:cxn modelId="{DA972CDE-C879-4FE4-B10E-025CEAAFD401}" type="presOf" srcId="{AAD87C98-109A-4610-997B-5C3CC8125DE5}" destId="{4756D83C-16C8-4C3E-AE15-557B975D752D}" srcOrd="0" destOrd="0" presId="urn:microsoft.com/office/officeart/2005/8/layout/arrow2"/>
    <dgm:cxn modelId="{F0E9A8E6-0E42-47C6-BC56-F716996B0DBB}" type="presOf" srcId="{E87B0FBF-494B-4A84-912B-914834CF3B3D}" destId="{A7E39FF6-E126-454F-95C0-4F85084AC24B}" srcOrd="0" destOrd="0" presId="urn:microsoft.com/office/officeart/2005/8/layout/arrow2"/>
    <dgm:cxn modelId="{F78E1EEE-FE87-4DB6-AC4D-A25B17EFA6C7}" srcId="{AEACA398-F3D8-4130-A9F2-9D0C9CA58C26}" destId="{B16005AC-B0BE-4B6F-A737-6744958BD60C}" srcOrd="5" destOrd="0" parTransId="{36CCD5D6-6E54-4007-83B2-7E8A805D9AC6}" sibTransId="{3E30B49D-E0FD-42D8-BB9D-5E9930F1D85E}"/>
    <dgm:cxn modelId="{6CAE9709-3321-4132-B3F5-9718E6C3681F}" type="presParOf" srcId="{05702BDB-E408-41CC-BA80-D724972C1A79}" destId="{F69FB510-99CE-4C76-A376-34B7ADAF9DE9}" srcOrd="0" destOrd="0" presId="urn:microsoft.com/office/officeart/2005/8/layout/arrow2"/>
    <dgm:cxn modelId="{1F8DA5DC-A557-4F8F-95DC-40C71E095AE0}" type="presParOf" srcId="{05702BDB-E408-41CC-BA80-D724972C1A79}" destId="{F46E309B-8788-4033-B99F-DB77082EF307}" srcOrd="1" destOrd="0" presId="urn:microsoft.com/office/officeart/2005/8/layout/arrow2"/>
    <dgm:cxn modelId="{230D6D93-BE01-4959-9E7C-4D32C228C84F}" type="presParOf" srcId="{F46E309B-8788-4033-B99F-DB77082EF307}" destId="{C608FB04-C20A-4FC3-B54F-DC64289EA68C}" srcOrd="0" destOrd="0" presId="urn:microsoft.com/office/officeart/2005/8/layout/arrow2"/>
    <dgm:cxn modelId="{CAF4BC58-167F-4FE8-A9AF-778660E8AA8E}" type="presParOf" srcId="{F46E309B-8788-4033-B99F-DB77082EF307}" destId="{4B656248-C2E3-4018-9528-92EE4AEC8872}" srcOrd="1" destOrd="0" presId="urn:microsoft.com/office/officeart/2005/8/layout/arrow2"/>
    <dgm:cxn modelId="{D665C02F-7A70-494E-B39D-4BC82B5E0754}" type="presParOf" srcId="{F46E309B-8788-4033-B99F-DB77082EF307}" destId="{154C84C5-D1F4-4F4F-B10B-E89A555C0B95}" srcOrd="2" destOrd="0" presId="urn:microsoft.com/office/officeart/2005/8/layout/arrow2"/>
    <dgm:cxn modelId="{C754334F-30BD-44E1-8CAF-B17462ABB4EC}" type="presParOf" srcId="{F46E309B-8788-4033-B99F-DB77082EF307}" destId="{A7E39FF6-E126-454F-95C0-4F85084AC24B}" srcOrd="3" destOrd="0" presId="urn:microsoft.com/office/officeart/2005/8/layout/arrow2"/>
    <dgm:cxn modelId="{C4319151-2512-4654-98EA-DA8FCCDCD83B}" type="presParOf" srcId="{F46E309B-8788-4033-B99F-DB77082EF307}" destId="{D99E5940-9F35-4E46-8B36-1698A7DFFF69}" srcOrd="4" destOrd="0" presId="urn:microsoft.com/office/officeart/2005/8/layout/arrow2"/>
    <dgm:cxn modelId="{8739A68A-A288-4A86-BB36-F9C1E51F0789}" type="presParOf" srcId="{F46E309B-8788-4033-B99F-DB77082EF307}" destId="{4756D83C-16C8-4C3E-AE15-557B975D752D}" srcOrd="5" destOrd="0" presId="urn:microsoft.com/office/officeart/2005/8/layout/arrow2"/>
    <dgm:cxn modelId="{5236D058-583B-4BE2-B2E4-A1F2ED964629}" type="presParOf" srcId="{F46E309B-8788-4033-B99F-DB77082EF307}" destId="{A6C591A8-B50F-41A9-BE6D-FA75A1AADFAB}" srcOrd="6" destOrd="0" presId="urn:microsoft.com/office/officeart/2005/8/layout/arrow2"/>
    <dgm:cxn modelId="{09C79A99-232D-4432-A369-0E2EE42FF548}" type="presParOf" srcId="{F46E309B-8788-4033-B99F-DB77082EF307}" destId="{7ACDEC84-4E53-4912-A2CF-8D4B87E34A99}" srcOrd="7" destOrd="0" presId="urn:microsoft.com/office/officeart/2005/8/layout/arrow2"/>
    <dgm:cxn modelId="{ACA2541D-6395-4564-A499-BE652CA8FA75}" type="presParOf" srcId="{F46E309B-8788-4033-B99F-DB77082EF307}" destId="{179C7681-8AF5-4CA3-9A0F-E4C284D060BE}" srcOrd="8" destOrd="0" presId="urn:microsoft.com/office/officeart/2005/8/layout/arrow2"/>
    <dgm:cxn modelId="{A0ABA448-F48F-4FFD-A7AB-990B090A5112}" type="presParOf" srcId="{F46E309B-8788-4033-B99F-DB77082EF307}" destId="{FD6B96A0-FEE2-47AA-8802-5E59E8B2019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ACA398-F3D8-4130-A9F2-9D0C9CA58C26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73AFF7F-2BF7-4FF7-A0A2-DF11A6B52CAE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GRUPO INFORMAL</a:t>
          </a:r>
        </a:p>
      </dgm:t>
    </dgm:pt>
    <dgm:pt modelId="{66CA843D-134E-47CA-A2DA-1EF18D336AE1}" type="parTrans" cxnId="{2F71487B-48BA-4B0E-B3C6-77007D2C3FE1}">
      <dgm:prSet/>
      <dgm:spPr/>
      <dgm:t>
        <a:bodyPr/>
        <a:lstStyle/>
        <a:p>
          <a:endParaRPr lang="pt-BR"/>
        </a:p>
      </dgm:t>
    </dgm:pt>
    <dgm:pt modelId="{885C6741-4881-42C2-B50E-68C47E0868B8}" type="sibTrans" cxnId="{2F71487B-48BA-4B0E-B3C6-77007D2C3FE1}">
      <dgm:prSet/>
      <dgm:spPr/>
      <dgm:t>
        <a:bodyPr/>
        <a:lstStyle/>
        <a:p>
          <a:endParaRPr lang="pt-BR"/>
        </a:p>
      </dgm:t>
    </dgm:pt>
    <dgm:pt modelId="{E87B0FBF-494B-4A84-912B-914834CF3B3D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ASSOCIAÇÃO </a:t>
          </a:r>
        </a:p>
      </dgm:t>
    </dgm:pt>
    <dgm:pt modelId="{9D33F035-82C8-4332-B211-02FCD468508F}" type="parTrans" cxnId="{4A5049D2-A166-4BFD-9941-568308C7CA9B}">
      <dgm:prSet/>
      <dgm:spPr/>
      <dgm:t>
        <a:bodyPr/>
        <a:lstStyle/>
        <a:p>
          <a:endParaRPr lang="pt-BR"/>
        </a:p>
      </dgm:t>
    </dgm:pt>
    <dgm:pt modelId="{9E1CC1F9-8053-4D9D-940E-6A3D61D09FAC}" type="sibTrans" cxnId="{4A5049D2-A166-4BFD-9941-568308C7CA9B}">
      <dgm:prSet/>
      <dgm:spPr/>
      <dgm:t>
        <a:bodyPr/>
        <a:lstStyle/>
        <a:p>
          <a:endParaRPr lang="pt-BR"/>
        </a:p>
      </dgm:t>
    </dgm:pt>
    <dgm:pt modelId="{AAD87C98-109A-4610-997B-5C3CC8125DE5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COOPERATIVA</a:t>
          </a:r>
        </a:p>
      </dgm:t>
    </dgm:pt>
    <dgm:pt modelId="{8751CAA0-00A4-4EDE-B843-831D5F3CAACE}" type="parTrans" cxnId="{81C09466-6987-4B5A-8864-5E1D0724B76F}">
      <dgm:prSet/>
      <dgm:spPr/>
      <dgm:t>
        <a:bodyPr/>
        <a:lstStyle/>
        <a:p>
          <a:endParaRPr lang="pt-BR"/>
        </a:p>
      </dgm:t>
    </dgm:pt>
    <dgm:pt modelId="{ECE2E717-6374-4975-B1A6-39D6273A32B7}" type="sibTrans" cxnId="{81C09466-6987-4B5A-8864-5E1D0724B76F}">
      <dgm:prSet/>
      <dgm:spPr/>
      <dgm:t>
        <a:bodyPr/>
        <a:lstStyle/>
        <a:p>
          <a:endParaRPr lang="pt-BR"/>
        </a:p>
      </dgm:t>
    </dgm:pt>
    <dgm:pt modelId="{B6367C8D-3231-4449-AA8E-A6147EB4EFC3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COOPERATIVA 2º NÍVEL </a:t>
          </a:r>
        </a:p>
      </dgm:t>
    </dgm:pt>
    <dgm:pt modelId="{5E2C6E96-05F4-4CE2-8C78-65024026ADAE}" type="parTrans" cxnId="{D739806C-C80F-44EA-B5C8-F84F163F9232}">
      <dgm:prSet/>
      <dgm:spPr/>
      <dgm:t>
        <a:bodyPr/>
        <a:lstStyle/>
        <a:p>
          <a:endParaRPr lang="pt-BR"/>
        </a:p>
      </dgm:t>
    </dgm:pt>
    <dgm:pt modelId="{419D1437-D660-40CA-BD43-A8AD2E100736}" type="sibTrans" cxnId="{D739806C-C80F-44EA-B5C8-F84F163F9232}">
      <dgm:prSet/>
      <dgm:spPr/>
      <dgm:t>
        <a:bodyPr/>
        <a:lstStyle/>
        <a:p>
          <a:endParaRPr lang="pt-BR"/>
        </a:p>
      </dgm:t>
    </dgm:pt>
    <dgm:pt modelId="{7A2D1CE1-1DF3-4BDD-B115-57728AD75140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REDE</a:t>
          </a:r>
        </a:p>
        <a:p>
          <a:pPr algn="ctr"/>
          <a:r>
            <a:rPr lang="pt-BR" b="1" dirty="0">
              <a:solidFill>
                <a:srgbClr val="FFFF00"/>
              </a:solidFill>
            </a:rPr>
            <a:t>CADEIA PRODTIVA</a:t>
          </a:r>
        </a:p>
      </dgm:t>
    </dgm:pt>
    <dgm:pt modelId="{C9593FB7-4753-4937-A7F7-7A9F1F89E3CA}" type="parTrans" cxnId="{FF3D7785-5114-4ACC-BCC9-190904C58184}">
      <dgm:prSet/>
      <dgm:spPr/>
      <dgm:t>
        <a:bodyPr/>
        <a:lstStyle/>
        <a:p>
          <a:endParaRPr lang="pt-BR"/>
        </a:p>
      </dgm:t>
    </dgm:pt>
    <dgm:pt modelId="{6D89507F-67AA-40AA-90AE-5E39C59F88ED}" type="sibTrans" cxnId="{FF3D7785-5114-4ACC-BCC9-190904C58184}">
      <dgm:prSet/>
      <dgm:spPr/>
      <dgm:t>
        <a:bodyPr/>
        <a:lstStyle/>
        <a:p>
          <a:endParaRPr lang="pt-BR"/>
        </a:p>
      </dgm:t>
    </dgm:pt>
    <dgm:pt modelId="{B16005AC-B0BE-4B6F-A737-6744958BD60C}">
      <dgm:prSet phldrT="[Texto]"/>
      <dgm:spPr/>
      <dgm:t>
        <a:bodyPr/>
        <a:lstStyle/>
        <a:p>
          <a:endParaRPr lang="pt-BR" dirty="0"/>
        </a:p>
      </dgm:t>
    </dgm:pt>
    <dgm:pt modelId="{36CCD5D6-6E54-4007-83B2-7E8A805D9AC6}" type="parTrans" cxnId="{F78E1EEE-FE87-4DB6-AC4D-A25B17EFA6C7}">
      <dgm:prSet/>
      <dgm:spPr/>
      <dgm:t>
        <a:bodyPr/>
        <a:lstStyle/>
        <a:p>
          <a:endParaRPr lang="pt-BR"/>
        </a:p>
      </dgm:t>
    </dgm:pt>
    <dgm:pt modelId="{3E30B49D-E0FD-42D8-BB9D-5E9930F1D85E}" type="sibTrans" cxnId="{F78E1EEE-FE87-4DB6-AC4D-A25B17EFA6C7}">
      <dgm:prSet/>
      <dgm:spPr/>
      <dgm:t>
        <a:bodyPr/>
        <a:lstStyle/>
        <a:p>
          <a:endParaRPr lang="pt-BR"/>
        </a:p>
      </dgm:t>
    </dgm:pt>
    <dgm:pt modelId="{05702BDB-E408-41CC-BA80-D724972C1A79}" type="pres">
      <dgm:prSet presAssocID="{AEACA398-F3D8-4130-A9F2-9D0C9CA58C26}" presName="arrowDiagram" presStyleCnt="0">
        <dgm:presLayoutVars>
          <dgm:chMax val="5"/>
          <dgm:dir/>
          <dgm:resizeHandles val="exact"/>
        </dgm:presLayoutVars>
      </dgm:prSet>
      <dgm:spPr/>
    </dgm:pt>
    <dgm:pt modelId="{F69FB510-99CE-4C76-A376-34B7ADAF9DE9}" type="pres">
      <dgm:prSet presAssocID="{AEACA398-F3D8-4130-A9F2-9D0C9CA58C26}" presName="arrow" presStyleLbl="bgShp" presStyleIdx="0" presStyleCnt="1" custLinFactNeighborX="-11"/>
      <dgm:spPr/>
    </dgm:pt>
    <dgm:pt modelId="{F46E309B-8788-4033-B99F-DB77082EF307}" type="pres">
      <dgm:prSet presAssocID="{AEACA398-F3D8-4130-A9F2-9D0C9CA58C26}" presName="arrowDiagram5" presStyleCnt="0"/>
      <dgm:spPr/>
    </dgm:pt>
    <dgm:pt modelId="{C608FB04-C20A-4FC3-B54F-DC64289EA68C}" type="pres">
      <dgm:prSet presAssocID="{973AFF7F-2BF7-4FF7-A0A2-DF11A6B52CAE}" presName="bullet5a" presStyleLbl="node1" presStyleIdx="0" presStyleCnt="5"/>
      <dgm:spPr/>
    </dgm:pt>
    <dgm:pt modelId="{4B656248-C2E3-4018-9528-92EE4AEC8872}" type="pres">
      <dgm:prSet presAssocID="{973AFF7F-2BF7-4FF7-A0A2-DF11A6B52CAE}" presName="textBox5a" presStyleLbl="revTx" presStyleIdx="0" presStyleCnt="5" custLinFactX="-39649" custLinFactNeighborX="-100000" custLinFactNeighborY="-21388">
        <dgm:presLayoutVars>
          <dgm:bulletEnabled val="1"/>
        </dgm:presLayoutVars>
      </dgm:prSet>
      <dgm:spPr/>
    </dgm:pt>
    <dgm:pt modelId="{154C84C5-D1F4-4F4F-B10B-E89A555C0B95}" type="pres">
      <dgm:prSet presAssocID="{E87B0FBF-494B-4A84-912B-914834CF3B3D}" presName="bullet5b" presStyleLbl="node1" presStyleIdx="1" presStyleCnt="5"/>
      <dgm:spPr/>
    </dgm:pt>
    <dgm:pt modelId="{A7E39FF6-E126-454F-95C0-4F85084AC24B}" type="pres">
      <dgm:prSet presAssocID="{E87B0FBF-494B-4A84-912B-914834CF3B3D}" presName="textBox5b" presStyleLbl="revTx" presStyleIdx="1" presStyleCnt="5" custScaleY="97430" custLinFactX="-29371" custLinFactNeighborX="-100000" custLinFactNeighborY="-8352">
        <dgm:presLayoutVars>
          <dgm:bulletEnabled val="1"/>
        </dgm:presLayoutVars>
      </dgm:prSet>
      <dgm:spPr/>
    </dgm:pt>
    <dgm:pt modelId="{D99E5940-9F35-4E46-8B36-1698A7DFFF69}" type="pres">
      <dgm:prSet presAssocID="{AAD87C98-109A-4610-997B-5C3CC8125DE5}" presName="bullet5c" presStyleLbl="node1" presStyleIdx="2" presStyleCnt="5"/>
      <dgm:spPr/>
    </dgm:pt>
    <dgm:pt modelId="{4756D83C-16C8-4C3E-AE15-557B975D752D}" type="pres">
      <dgm:prSet presAssocID="{AAD87C98-109A-4610-997B-5C3CC8125DE5}" presName="textBox5c" presStyleLbl="revTx" presStyleIdx="2" presStyleCnt="5" custScaleY="91699" custLinFactX="-32909" custLinFactNeighborX="-100000" custLinFactNeighborY="-15285">
        <dgm:presLayoutVars>
          <dgm:bulletEnabled val="1"/>
        </dgm:presLayoutVars>
      </dgm:prSet>
      <dgm:spPr/>
    </dgm:pt>
    <dgm:pt modelId="{A6C591A8-B50F-41A9-BE6D-FA75A1AADFAB}" type="pres">
      <dgm:prSet presAssocID="{B6367C8D-3231-4449-AA8E-A6147EB4EFC3}" presName="bullet5d" presStyleLbl="node1" presStyleIdx="3" presStyleCnt="5"/>
      <dgm:spPr/>
    </dgm:pt>
    <dgm:pt modelId="{7ACDEC84-4E53-4912-A2CF-8D4B87E34A99}" type="pres">
      <dgm:prSet presAssocID="{B6367C8D-3231-4449-AA8E-A6147EB4EFC3}" presName="textBox5d" presStyleLbl="revTx" presStyleIdx="3" presStyleCnt="5" custLinFactX="-26605" custLinFactNeighborX="-100000" custLinFactNeighborY="-21994">
        <dgm:presLayoutVars>
          <dgm:bulletEnabled val="1"/>
        </dgm:presLayoutVars>
      </dgm:prSet>
      <dgm:spPr/>
    </dgm:pt>
    <dgm:pt modelId="{179C7681-8AF5-4CA3-9A0F-E4C284D060BE}" type="pres">
      <dgm:prSet presAssocID="{7A2D1CE1-1DF3-4BDD-B115-57728AD75140}" presName="bullet5e" presStyleLbl="node1" presStyleIdx="4" presStyleCnt="5"/>
      <dgm:spPr/>
    </dgm:pt>
    <dgm:pt modelId="{FD6B96A0-FEE2-47AA-8802-5E59E8B20191}" type="pres">
      <dgm:prSet presAssocID="{7A2D1CE1-1DF3-4BDD-B115-57728AD75140}" presName="textBox5e" presStyleLbl="revTx" presStyleIdx="4" presStyleCnt="5" custScaleY="117281" custLinFactNeighborX="-98429" custLinFactNeighborY="-26326">
        <dgm:presLayoutVars>
          <dgm:bulletEnabled val="1"/>
        </dgm:presLayoutVars>
      </dgm:prSet>
      <dgm:spPr/>
    </dgm:pt>
  </dgm:ptLst>
  <dgm:cxnLst>
    <dgm:cxn modelId="{916B4C01-4EE7-4E8D-AE80-C3F281E0673F}" type="presOf" srcId="{7A2D1CE1-1DF3-4BDD-B115-57728AD75140}" destId="{FD6B96A0-FEE2-47AA-8802-5E59E8B20191}" srcOrd="0" destOrd="0" presId="urn:microsoft.com/office/officeart/2005/8/layout/arrow2"/>
    <dgm:cxn modelId="{81C09466-6987-4B5A-8864-5E1D0724B76F}" srcId="{AEACA398-F3D8-4130-A9F2-9D0C9CA58C26}" destId="{AAD87C98-109A-4610-997B-5C3CC8125DE5}" srcOrd="2" destOrd="0" parTransId="{8751CAA0-00A4-4EDE-B843-831D5F3CAACE}" sibTransId="{ECE2E717-6374-4975-B1A6-39D6273A32B7}"/>
    <dgm:cxn modelId="{E5D4146B-3C11-424E-864F-AEE26FD7B799}" type="presOf" srcId="{973AFF7F-2BF7-4FF7-A0A2-DF11A6B52CAE}" destId="{4B656248-C2E3-4018-9528-92EE4AEC8872}" srcOrd="0" destOrd="0" presId="urn:microsoft.com/office/officeart/2005/8/layout/arrow2"/>
    <dgm:cxn modelId="{641B774C-067D-436F-8489-A59BA8A4E463}" type="presOf" srcId="{B6367C8D-3231-4449-AA8E-A6147EB4EFC3}" destId="{7ACDEC84-4E53-4912-A2CF-8D4B87E34A99}" srcOrd="0" destOrd="0" presId="urn:microsoft.com/office/officeart/2005/8/layout/arrow2"/>
    <dgm:cxn modelId="{D739806C-C80F-44EA-B5C8-F84F163F9232}" srcId="{AEACA398-F3D8-4130-A9F2-9D0C9CA58C26}" destId="{B6367C8D-3231-4449-AA8E-A6147EB4EFC3}" srcOrd="3" destOrd="0" parTransId="{5E2C6E96-05F4-4CE2-8C78-65024026ADAE}" sibTransId="{419D1437-D660-40CA-BD43-A8AD2E100736}"/>
    <dgm:cxn modelId="{2F71487B-48BA-4B0E-B3C6-77007D2C3FE1}" srcId="{AEACA398-F3D8-4130-A9F2-9D0C9CA58C26}" destId="{973AFF7F-2BF7-4FF7-A0A2-DF11A6B52CAE}" srcOrd="0" destOrd="0" parTransId="{66CA843D-134E-47CA-A2DA-1EF18D336AE1}" sibTransId="{885C6741-4881-42C2-B50E-68C47E0868B8}"/>
    <dgm:cxn modelId="{FF3D7785-5114-4ACC-BCC9-190904C58184}" srcId="{AEACA398-F3D8-4130-A9F2-9D0C9CA58C26}" destId="{7A2D1CE1-1DF3-4BDD-B115-57728AD75140}" srcOrd="4" destOrd="0" parTransId="{C9593FB7-4753-4937-A7F7-7A9F1F89E3CA}" sibTransId="{6D89507F-67AA-40AA-90AE-5E39C59F88ED}"/>
    <dgm:cxn modelId="{2C6027AB-3D9C-496F-9D37-32020BF0977D}" type="presOf" srcId="{AEACA398-F3D8-4130-A9F2-9D0C9CA58C26}" destId="{05702BDB-E408-41CC-BA80-D724972C1A79}" srcOrd="0" destOrd="0" presId="urn:microsoft.com/office/officeart/2005/8/layout/arrow2"/>
    <dgm:cxn modelId="{4A5049D2-A166-4BFD-9941-568308C7CA9B}" srcId="{AEACA398-F3D8-4130-A9F2-9D0C9CA58C26}" destId="{E87B0FBF-494B-4A84-912B-914834CF3B3D}" srcOrd="1" destOrd="0" parTransId="{9D33F035-82C8-4332-B211-02FCD468508F}" sibTransId="{9E1CC1F9-8053-4D9D-940E-6A3D61D09FAC}"/>
    <dgm:cxn modelId="{DA972CDE-C879-4FE4-B10E-025CEAAFD401}" type="presOf" srcId="{AAD87C98-109A-4610-997B-5C3CC8125DE5}" destId="{4756D83C-16C8-4C3E-AE15-557B975D752D}" srcOrd="0" destOrd="0" presId="urn:microsoft.com/office/officeart/2005/8/layout/arrow2"/>
    <dgm:cxn modelId="{F0E9A8E6-0E42-47C6-BC56-F716996B0DBB}" type="presOf" srcId="{E87B0FBF-494B-4A84-912B-914834CF3B3D}" destId="{A7E39FF6-E126-454F-95C0-4F85084AC24B}" srcOrd="0" destOrd="0" presId="urn:microsoft.com/office/officeart/2005/8/layout/arrow2"/>
    <dgm:cxn modelId="{F78E1EEE-FE87-4DB6-AC4D-A25B17EFA6C7}" srcId="{AEACA398-F3D8-4130-A9F2-9D0C9CA58C26}" destId="{B16005AC-B0BE-4B6F-A737-6744958BD60C}" srcOrd="5" destOrd="0" parTransId="{36CCD5D6-6E54-4007-83B2-7E8A805D9AC6}" sibTransId="{3E30B49D-E0FD-42D8-BB9D-5E9930F1D85E}"/>
    <dgm:cxn modelId="{6CAE9709-3321-4132-B3F5-9718E6C3681F}" type="presParOf" srcId="{05702BDB-E408-41CC-BA80-D724972C1A79}" destId="{F69FB510-99CE-4C76-A376-34B7ADAF9DE9}" srcOrd="0" destOrd="0" presId="urn:microsoft.com/office/officeart/2005/8/layout/arrow2"/>
    <dgm:cxn modelId="{1F8DA5DC-A557-4F8F-95DC-40C71E095AE0}" type="presParOf" srcId="{05702BDB-E408-41CC-BA80-D724972C1A79}" destId="{F46E309B-8788-4033-B99F-DB77082EF307}" srcOrd="1" destOrd="0" presId="urn:microsoft.com/office/officeart/2005/8/layout/arrow2"/>
    <dgm:cxn modelId="{230D6D93-BE01-4959-9E7C-4D32C228C84F}" type="presParOf" srcId="{F46E309B-8788-4033-B99F-DB77082EF307}" destId="{C608FB04-C20A-4FC3-B54F-DC64289EA68C}" srcOrd="0" destOrd="0" presId="urn:microsoft.com/office/officeart/2005/8/layout/arrow2"/>
    <dgm:cxn modelId="{CAF4BC58-167F-4FE8-A9AF-778660E8AA8E}" type="presParOf" srcId="{F46E309B-8788-4033-B99F-DB77082EF307}" destId="{4B656248-C2E3-4018-9528-92EE4AEC8872}" srcOrd="1" destOrd="0" presId="urn:microsoft.com/office/officeart/2005/8/layout/arrow2"/>
    <dgm:cxn modelId="{D665C02F-7A70-494E-B39D-4BC82B5E0754}" type="presParOf" srcId="{F46E309B-8788-4033-B99F-DB77082EF307}" destId="{154C84C5-D1F4-4F4F-B10B-E89A555C0B95}" srcOrd="2" destOrd="0" presId="urn:microsoft.com/office/officeart/2005/8/layout/arrow2"/>
    <dgm:cxn modelId="{C754334F-30BD-44E1-8CAF-B17462ABB4EC}" type="presParOf" srcId="{F46E309B-8788-4033-B99F-DB77082EF307}" destId="{A7E39FF6-E126-454F-95C0-4F85084AC24B}" srcOrd="3" destOrd="0" presId="urn:microsoft.com/office/officeart/2005/8/layout/arrow2"/>
    <dgm:cxn modelId="{C4319151-2512-4654-98EA-DA8FCCDCD83B}" type="presParOf" srcId="{F46E309B-8788-4033-B99F-DB77082EF307}" destId="{D99E5940-9F35-4E46-8B36-1698A7DFFF69}" srcOrd="4" destOrd="0" presId="urn:microsoft.com/office/officeart/2005/8/layout/arrow2"/>
    <dgm:cxn modelId="{8739A68A-A288-4A86-BB36-F9C1E51F0789}" type="presParOf" srcId="{F46E309B-8788-4033-B99F-DB77082EF307}" destId="{4756D83C-16C8-4C3E-AE15-557B975D752D}" srcOrd="5" destOrd="0" presId="urn:microsoft.com/office/officeart/2005/8/layout/arrow2"/>
    <dgm:cxn modelId="{5236D058-583B-4BE2-B2E4-A1F2ED964629}" type="presParOf" srcId="{F46E309B-8788-4033-B99F-DB77082EF307}" destId="{A6C591A8-B50F-41A9-BE6D-FA75A1AADFAB}" srcOrd="6" destOrd="0" presId="urn:microsoft.com/office/officeart/2005/8/layout/arrow2"/>
    <dgm:cxn modelId="{09C79A99-232D-4432-A369-0E2EE42FF548}" type="presParOf" srcId="{F46E309B-8788-4033-B99F-DB77082EF307}" destId="{7ACDEC84-4E53-4912-A2CF-8D4B87E34A99}" srcOrd="7" destOrd="0" presId="urn:microsoft.com/office/officeart/2005/8/layout/arrow2"/>
    <dgm:cxn modelId="{ACA2541D-6395-4564-A499-BE652CA8FA75}" type="presParOf" srcId="{F46E309B-8788-4033-B99F-DB77082EF307}" destId="{179C7681-8AF5-4CA3-9A0F-E4C284D060BE}" srcOrd="8" destOrd="0" presId="urn:microsoft.com/office/officeart/2005/8/layout/arrow2"/>
    <dgm:cxn modelId="{A0ABA448-F48F-4FFD-A7AB-990B090A5112}" type="presParOf" srcId="{F46E309B-8788-4033-B99F-DB77082EF307}" destId="{FD6B96A0-FEE2-47AA-8802-5E59E8B2019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ACA398-F3D8-4130-A9F2-9D0C9CA58C26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73AFF7F-2BF7-4FF7-A0A2-DF11A6B52CAE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GRUPO INFORMAL</a:t>
          </a:r>
        </a:p>
      </dgm:t>
    </dgm:pt>
    <dgm:pt modelId="{66CA843D-134E-47CA-A2DA-1EF18D336AE1}" type="parTrans" cxnId="{2F71487B-48BA-4B0E-B3C6-77007D2C3FE1}">
      <dgm:prSet/>
      <dgm:spPr/>
      <dgm:t>
        <a:bodyPr/>
        <a:lstStyle/>
        <a:p>
          <a:endParaRPr lang="pt-BR"/>
        </a:p>
      </dgm:t>
    </dgm:pt>
    <dgm:pt modelId="{885C6741-4881-42C2-B50E-68C47E0868B8}" type="sibTrans" cxnId="{2F71487B-48BA-4B0E-B3C6-77007D2C3FE1}">
      <dgm:prSet/>
      <dgm:spPr/>
      <dgm:t>
        <a:bodyPr/>
        <a:lstStyle/>
        <a:p>
          <a:endParaRPr lang="pt-BR"/>
        </a:p>
      </dgm:t>
    </dgm:pt>
    <dgm:pt modelId="{E87B0FBF-494B-4A84-912B-914834CF3B3D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ASSOCIAÇÃO </a:t>
          </a:r>
        </a:p>
      </dgm:t>
    </dgm:pt>
    <dgm:pt modelId="{9D33F035-82C8-4332-B211-02FCD468508F}" type="parTrans" cxnId="{4A5049D2-A166-4BFD-9941-568308C7CA9B}">
      <dgm:prSet/>
      <dgm:spPr/>
      <dgm:t>
        <a:bodyPr/>
        <a:lstStyle/>
        <a:p>
          <a:endParaRPr lang="pt-BR"/>
        </a:p>
      </dgm:t>
    </dgm:pt>
    <dgm:pt modelId="{9E1CC1F9-8053-4D9D-940E-6A3D61D09FAC}" type="sibTrans" cxnId="{4A5049D2-A166-4BFD-9941-568308C7CA9B}">
      <dgm:prSet/>
      <dgm:spPr/>
      <dgm:t>
        <a:bodyPr/>
        <a:lstStyle/>
        <a:p>
          <a:endParaRPr lang="pt-BR"/>
        </a:p>
      </dgm:t>
    </dgm:pt>
    <dgm:pt modelId="{AAD87C98-109A-4610-997B-5C3CC8125DE5}">
      <dgm:prSet phldrT="[Texto]"/>
      <dgm:spPr/>
      <dgm:t>
        <a:bodyPr/>
        <a:lstStyle/>
        <a:p>
          <a:r>
            <a:rPr lang="pt-BR" b="1" dirty="0">
              <a:solidFill>
                <a:srgbClr val="FFFF00"/>
              </a:solidFill>
            </a:rPr>
            <a:t>COOPERATIVA</a:t>
          </a:r>
        </a:p>
      </dgm:t>
    </dgm:pt>
    <dgm:pt modelId="{8751CAA0-00A4-4EDE-B843-831D5F3CAACE}" type="parTrans" cxnId="{81C09466-6987-4B5A-8864-5E1D0724B76F}">
      <dgm:prSet/>
      <dgm:spPr/>
      <dgm:t>
        <a:bodyPr/>
        <a:lstStyle/>
        <a:p>
          <a:endParaRPr lang="pt-BR"/>
        </a:p>
      </dgm:t>
    </dgm:pt>
    <dgm:pt modelId="{ECE2E717-6374-4975-B1A6-39D6273A32B7}" type="sibTrans" cxnId="{81C09466-6987-4B5A-8864-5E1D0724B76F}">
      <dgm:prSet/>
      <dgm:spPr/>
      <dgm:t>
        <a:bodyPr/>
        <a:lstStyle/>
        <a:p>
          <a:endParaRPr lang="pt-BR"/>
        </a:p>
      </dgm:t>
    </dgm:pt>
    <dgm:pt modelId="{B6367C8D-3231-4449-AA8E-A6147EB4EFC3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COOPERATIVA 2º NÍVEL </a:t>
          </a:r>
        </a:p>
      </dgm:t>
    </dgm:pt>
    <dgm:pt modelId="{5E2C6E96-05F4-4CE2-8C78-65024026ADAE}" type="parTrans" cxnId="{D739806C-C80F-44EA-B5C8-F84F163F9232}">
      <dgm:prSet/>
      <dgm:spPr/>
      <dgm:t>
        <a:bodyPr/>
        <a:lstStyle/>
        <a:p>
          <a:endParaRPr lang="pt-BR"/>
        </a:p>
      </dgm:t>
    </dgm:pt>
    <dgm:pt modelId="{419D1437-D660-40CA-BD43-A8AD2E100736}" type="sibTrans" cxnId="{D739806C-C80F-44EA-B5C8-F84F163F9232}">
      <dgm:prSet/>
      <dgm:spPr/>
      <dgm:t>
        <a:bodyPr/>
        <a:lstStyle/>
        <a:p>
          <a:endParaRPr lang="pt-BR"/>
        </a:p>
      </dgm:t>
    </dgm:pt>
    <dgm:pt modelId="{7A2D1CE1-1DF3-4BDD-B115-57728AD75140}">
      <dgm:prSet phldrT="[Texto]"/>
      <dgm:spPr/>
      <dgm:t>
        <a:bodyPr/>
        <a:lstStyle/>
        <a:p>
          <a:pPr algn="ctr"/>
          <a:r>
            <a:rPr lang="pt-BR" b="1" dirty="0">
              <a:solidFill>
                <a:srgbClr val="FFFF00"/>
              </a:solidFill>
            </a:rPr>
            <a:t>REDE</a:t>
          </a:r>
        </a:p>
        <a:p>
          <a:pPr algn="ctr"/>
          <a:r>
            <a:rPr lang="pt-BR" b="1" dirty="0">
              <a:solidFill>
                <a:srgbClr val="FFFF00"/>
              </a:solidFill>
            </a:rPr>
            <a:t>CADEIA PRODTIVA</a:t>
          </a:r>
        </a:p>
      </dgm:t>
    </dgm:pt>
    <dgm:pt modelId="{C9593FB7-4753-4937-A7F7-7A9F1F89E3CA}" type="parTrans" cxnId="{FF3D7785-5114-4ACC-BCC9-190904C58184}">
      <dgm:prSet/>
      <dgm:spPr/>
      <dgm:t>
        <a:bodyPr/>
        <a:lstStyle/>
        <a:p>
          <a:endParaRPr lang="pt-BR"/>
        </a:p>
      </dgm:t>
    </dgm:pt>
    <dgm:pt modelId="{6D89507F-67AA-40AA-90AE-5E39C59F88ED}" type="sibTrans" cxnId="{FF3D7785-5114-4ACC-BCC9-190904C58184}">
      <dgm:prSet/>
      <dgm:spPr/>
      <dgm:t>
        <a:bodyPr/>
        <a:lstStyle/>
        <a:p>
          <a:endParaRPr lang="pt-BR"/>
        </a:p>
      </dgm:t>
    </dgm:pt>
    <dgm:pt modelId="{B16005AC-B0BE-4B6F-A737-6744958BD60C}">
      <dgm:prSet phldrT="[Texto]"/>
      <dgm:spPr/>
      <dgm:t>
        <a:bodyPr/>
        <a:lstStyle/>
        <a:p>
          <a:endParaRPr lang="pt-BR" dirty="0"/>
        </a:p>
      </dgm:t>
    </dgm:pt>
    <dgm:pt modelId="{36CCD5D6-6E54-4007-83B2-7E8A805D9AC6}" type="parTrans" cxnId="{F78E1EEE-FE87-4DB6-AC4D-A25B17EFA6C7}">
      <dgm:prSet/>
      <dgm:spPr/>
      <dgm:t>
        <a:bodyPr/>
        <a:lstStyle/>
        <a:p>
          <a:endParaRPr lang="pt-BR"/>
        </a:p>
      </dgm:t>
    </dgm:pt>
    <dgm:pt modelId="{3E30B49D-E0FD-42D8-BB9D-5E9930F1D85E}" type="sibTrans" cxnId="{F78E1EEE-FE87-4DB6-AC4D-A25B17EFA6C7}">
      <dgm:prSet/>
      <dgm:spPr/>
      <dgm:t>
        <a:bodyPr/>
        <a:lstStyle/>
        <a:p>
          <a:endParaRPr lang="pt-BR"/>
        </a:p>
      </dgm:t>
    </dgm:pt>
    <dgm:pt modelId="{05702BDB-E408-41CC-BA80-D724972C1A79}" type="pres">
      <dgm:prSet presAssocID="{AEACA398-F3D8-4130-A9F2-9D0C9CA58C26}" presName="arrowDiagram" presStyleCnt="0">
        <dgm:presLayoutVars>
          <dgm:chMax val="5"/>
          <dgm:dir/>
          <dgm:resizeHandles val="exact"/>
        </dgm:presLayoutVars>
      </dgm:prSet>
      <dgm:spPr/>
    </dgm:pt>
    <dgm:pt modelId="{F69FB510-99CE-4C76-A376-34B7ADAF9DE9}" type="pres">
      <dgm:prSet presAssocID="{AEACA398-F3D8-4130-A9F2-9D0C9CA58C26}" presName="arrow" presStyleLbl="bgShp" presStyleIdx="0" presStyleCnt="1" custLinFactNeighborX="-11"/>
      <dgm:spPr/>
    </dgm:pt>
    <dgm:pt modelId="{F46E309B-8788-4033-B99F-DB77082EF307}" type="pres">
      <dgm:prSet presAssocID="{AEACA398-F3D8-4130-A9F2-9D0C9CA58C26}" presName="arrowDiagram5" presStyleCnt="0"/>
      <dgm:spPr/>
    </dgm:pt>
    <dgm:pt modelId="{C608FB04-C20A-4FC3-B54F-DC64289EA68C}" type="pres">
      <dgm:prSet presAssocID="{973AFF7F-2BF7-4FF7-A0A2-DF11A6B52CAE}" presName="bullet5a" presStyleLbl="node1" presStyleIdx="0" presStyleCnt="5"/>
      <dgm:spPr/>
    </dgm:pt>
    <dgm:pt modelId="{4B656248-C2E3-4018-9528-92EE4AEC8872}" type="pres">
      <dgm:prSet presAssocID="{973AFF7F-2BF7-4FF7-A0A2-DF11A6B52CAE}" presName="textBox5a" presStyleLbl="revTx" presStyleIdx="0" presStyleCnt="5" custLinFactX="-39649" custLinFactNeighborX="-100000" custLinFactNeighborY="-21388">
        <dgm:presLayoutVars>
          <dgm:bulletEnabled val="1"/>
        </dgm:presLayoutVars>
      </dgm:prSet>
      <dgm:spPr/>
    </dgm:pt>
    <dgm:pt modelId="{154C84C5-D1F4-4F4F-B10B-E89A555C0B95}" type="pres">
      <dgm:prSet presAssocID="{E87B0FBF-494B-4A84-912B-914834CF3B3D}" presName="bullet5b" presStyleLbl="node1" presStyleIdx="1" presStyleCnt="5"/>
      <dgm:spPr/>
    </dgm:pt>
    <dgm:pt modelId="{A7E39FF6-E126-454F-95C0-4F85084AC24B}" type="pres">
      <dgm:prSet presAssocID="{E87B0FBF-494B-4A84-912B-914834CF3B3D}" presName="textBox5b" presStyleLbl="revTx" presStyleIdx="1" presStyleCnt="5" custScaleY="97430" custLinFactX="-29371" custLinFactNeighborX="-100000" custLinFactNeighborY="-8352">
        <dgm:presLayoutVars>
          <dgm:bulletEnabled val="1"/>
        </dgm:presLayoutVars>
      </dgm:prSet>
      <dgm:spPr/>
    </dgm:pt>
    <dgm:pt modelId="{D99E5940-9F35-4E46-8B36-1698A7DFFF69}" type="pres">
      <dgm:prSet presAssocID="{AAD87C98-109A-4610-997B-5C3CC8125DE5}" presName="bullet5c" presStyleLbl="node1" presStyleIdx="2" presStyleCnt="5"/>
      <dgm:spPr/>
    </dgm:pt>
    <dgm:pt modelId="{4756D83C-16C8-4C3E-AE15-557B975D752D}" type="pres">
      <dgm:prSet presAssocID="{AAD87C98-109A-4610-997B-5C3CC8125DE5}" presName="textBox5c" presStyleLbl="revTx" presStyleIdx="2" presStyleCnt="5" custScaleY="91699" custLinFactX="-32909" custLinFactNeighborX="-100000" custLinFactNeighborY="-15285">
        <dgm:presLayoutVars>
          <dgm:bulletEnabled val="1"/>
        </dgm:presLayoutVars>
      </dgm:prSet>
      <dgm:spPr/>
    </dgm:pt>
    <dgm:pt modelId="{A6C591A8-B50F-41A9-BE6D-FA75A1AADFAB}" type="pres">
      <dgm:prSet presAssocID="{B6367C8D-3231-4449-AA8E-A6147EB4EFC3}" presName="bullet5d" presStyleLbl="node1" presStyleIdx="3" presStyleCnt="5"/>
      <dgm:spPr/>
    </dgm:pt>
    <dgm:pt modelId="{7ACDEC84-4E53-4912-A2CF-8D4B87E34A99}" type="pres">
      <dgm:prSet presAssocID="{B6367C8D-3231-4449-AA8E-A6147EB4EFC3}" presName="textBox5d" presStyleLbl="revTx" presStyleIdx="3" presStyleCnt="5" custLinFactX="-26605" custLinFactNeighborX="-100000" custLinFactNeighborY="-21994">
        <dgm:presLayoutVars>
          <dgm:bulletEnabled val="1"/>
        </dgm:presLayoutVars>
      </dgm:prSet>
      <dgm:spPr/>
    </dgm:pt>
    <dgm:pt modelId="{179C7681-8AF5-4CA3-9A0F-E4C284D060BE}" type="pres">
      <dgm:prSet presAssocID="{7A2D1CE1-1DF3-4BDD-B115-57728AD75140}" presName="bullet5e" presStyleLbl="node1" presStyleIdx="4" presStyleCnt="5"/>
      <dgm:spPr/>
    </dgm:pt>
    <dgm:pt modelId="{FD6B96A0-FEE2-47AA-8802-5E59E8B20191}" type="pres">
      <dgm:prSet presAssocID="{7A2D1CE1-1DF3-4BDD-B115-57728AD75140}" presName="textBox5e" presStyleLbl="revTx" presStyleIdx="4" presStyleCnt="5" custScaleY="117281" custLinFactNeighborX="-98429" custLinFactNeighborY="-26326">
        <dgm:presLayoutVars>
          <dgm:bulletEnabled val="1"/>
        </dgm:presLayoutVars>
      </dgm:prSet>
      <dgm:spPr/>
    </dgm:pt>
  </dgm:ptLst>
  <dgm:cxnLst>
    <dgm:cxn modelId="{916B4C01-4EE7-4E8D-AE80-C3F281E0673F}" type="presOf" srcId="{7A2D1CE1-1DF3-4BDD-B115-57728AD75140}" destId="{FD6B96A0-FEE2-47AA-8802-5E59E8B20191}" srcOrd="0" destOrd="0" presId="urn:microsoft.com/office/officeart/2005/8/layout/arrow2"/>
    <dgm:cxn modelId="{81C09466-6987-4B5A-8864-5E1D0724B76F}" srcId="{AEACA398-F3D8-4130-A9F2-9D0C9CA58C26}" destId="{AAD87C98-109A-4610-997B-5C3CC8125DE5}" srcOrd="2" destOrd="0" parTransId="{8751CAA0-00A4-4EDE-B843-831D5F3CAACE}" sibTransId="{ECE2E717-6374-4975-B1A6-39D6273A32B7}"/>
    <dgm:cxn modelId="{E5D4146B-3C11-424E-864F-AEE26FD7B799}" type="presOf" srcId="{973AFF7F-2BF7-4FF7-A0A2-DF11A6B52CAE}" destId="{4B656248-C2E3-4018-9528-92EE4AEC8872}" srcOrd="0" destOrd="0" presId="urn:microsoft.com/office/officeart/2005/8/layout/arrow2"/>
    <dgm:cxn modelId="{641B774C-067D-436F-8489-A59BA8A4E463}" type="presOf" srcId="{B6367C8D-3231-4449-AA8E-A6147EB4EFC3}" destId="{7ACDEC84-4E53-4912-A2CF-8D4B87E34A99}" srcOrd="0" destOrd="0" presId="urn:microsoft.com/office/officeart/2005/8/layout/arrow2"/>
    <dgm:cxn modelId="{D739806C-C80F-44EA-B5C8-F84F163F9232}" srcId="{AEACA398-F3D8-4130-A9F2-9D0C9CA58C26}" destId="{B6367C8D-3231-4449-AA8E-A6147EB4EFC3}" srcOrd="3" destOrd="0" parTransId="{5E2C6E96-05F4-4CE2-8C78-65024026ADAE}" sibTransId="{419D1437-D660-40CA-BD43-A8AD2E100736}"/>
    <dgm:cxn modelId="{2F71487B-48BA-4B0E-B3C6-77007D2C3FE1}" srcId="{AEACA398-F3D8-4130-A9F2-9D0C9CA58C26}" destId="{973AFF7F-2BF7-4FF7-A0A2-DF11A6B52CAE}" srcOrd="0" destOrd="0" parTransId="{66CA843D-134E-47CA-A2DA-1EF18D336AE1}" sibTransId="{885C6741-4881-42C2-B50E-68C47E0868B8}"/>
    <dgm:cxn modelId="{FF3D7785-5114-4ACC-BCC9-190904C58184}" srcId="{AEACA398-F3D8-4130-A9F2-9D0C9CA58C26}" destId="{7A2D1CE1-1DF3-4BDD-B115-57728AD75140}" srcOrd="4" destOrd="0" parTransId="{C9593FB7-4753-4937-A7F7-7A9F1F89E3CA}" sibTransId="{6D89507F-67AA-40AA-90AE-5E39C59F88ED}"/>
    <dgm:cxn modelId="{2C6027AB-3D9C-496F-9D37-32020BF0977D}" type="presOf" srcId="{AEACA398-F3D8-4130-A9F2-9D0C9CA58C26}" destId="{05702BDB-E408-41CC-BA80-D724972C1A79}" srcOrd="0" destOrd="0" presId="urn:microsoft.com/office/officeart/2005/8/layout/arrow2"/>
    <dgm:cxn modelId="{4A5049D2-A166-4BFD-9941-568308C7CA9B}" srcId="{AEACA398-F3D8-4130-A9F2-9D0C9CA58C26}" destId="{E87B0FBF-494B-4A84-912B-914834CF3B3D}" srcOrd="1" destOrd="0" parTransId="{9D33F035-82C8-4332-B211-02FCD468508F}" sibTransId="{9E1CC1F9-8053-4D9D-940E-6A3D61D09FAC}"/>
    <dgm:cxn modelId="{DA972CDE-C879-4FE4-B10E-025CEAAFD401}" type="presOf" srcId="{AAD87C98-109A-4610-997B-5C3CC8125DE5}" destId="{4756D83C-16C8-4C3E-AE15-557B975D752D}" srcOrd="0" destOrd="0" presId="urn:microsoft.com/office/officeart/2005/8/layout/arrow2"/>
    <dgm:cxn modelId="{F0E9A8E6-0E42-47C6-BC56-F716996B0DBB}" type="presOf" srcId="{E87B0FBF-494B-4A84-912B-914834CF3B3D}" destId="{A7E39FF6-E126-454F-95C0-4F85084AC24B}" srcOrd="0" destOrd="0" presId="urn:microsoft.com/office/officeart/2005/8/layout/arrow2"/>
    <dgm:cxn modelId="{F78E1EEE-FE87-4DB6-AC4D-A25B17EFA6C7}" srcId="{AEACA398-F3D8-4130-A9F2-9D0C9CA58C26}" destId="{B16005AC-B0BE-4B6F-A737-6744958BD60C}" srcOrd="5" destOrd="0" parTransId="{36CCD5D6-6E54-4007-83B2-7E8A805D9AC6}" sibTransId="{3E30B49D-E0FD-42D8-BB9D-5E9930F1D85E}"/>
    <dgm:cxn modelId="{6CAE9709-3321-4132-B3F5-9718E6C3681F}" type="presParOf" srcId="{05702BDB-E408-41CC-BA80-D724972C1A79}" destId="{F69FB510-99CE-4C76-A376-34B7ADAF9DE9}" srcOrd="0" destOrd="0" presId="urn:microsoft.com/office/officeart/2005/8/layout/arrow2"/>
    <dgm:cxn modelId="{1F8DA5DC-A557-4F8F-95DC-40C71E095AE0}" type="presParOf" srcId="{05702BDB-E408-41CC-BA80-D724972C1A79}" destId="{F46E309B-8788-4033-B99F-DB77082EF307}" srcOrd="1" destOrd="0" presId="urn:microsoft.com/office/officeart/2005/8/layout/arrow2"/>
    <dgm:cxn modelId="{230D6D93-BE01-4959-9E7C-4D32C228C84F}" type="presParOf" srcId="{F46E309B-8788-4033-B99F-DB77082EF307}" destId="{C608FB04-C20A-4FC3-B54F-DC64289EA68C}" srcOrd="0" destOrd="0" presId="urn:microsoft.com/office/officeart/2005/8/layout/arrow2"/>
    <dgm:cxn modelId="{CAF4BC58-167F-4FE8-A9AF-778660E8AA8E}" type="presParOf" srcId="{F46E309B-8788-4033-B99F-DB77082EF307}" destId="{4B656248-C2E3-4018-9528-92EE4AEC8872}" srcOrd="1" destOrd="0" presId="urn:microsoft.com/office/officeart/2005/8/layout/arrow2"/>
    <dgm:cxn modelId="{D665C02F-7A70-494E-B39D-4BC82B5E0754}" type="presParOf" srcId="{F46E309B-8788-4033-B99F-DB77082EF307}" destId="{154C84C5-D1F4-4F4F-B10B-E89A555C0B95}" srcOrd="2" destOrd="0" presId="urn:microsoft.com/office/officeart/2005/8/layout/arrow2"/>
    <dgm:cxn modelId="{C754334F-30BD-44E1-8CAF-B17462ABB4EC}" type="presParOf" srcId="{F46E309B-8788-4033-B99F-DB77082EF307}" destId="{A7E39FF6-E126-454F-95C0-4F85084AC24B}" srcOrd="3" destOrd="0" presId="urn:microsoft.com/office/officeart/2005/8/layout/arrow2"/>
    <dgm:cxn modelId="{C4319151-2512-4654-98EA-DA8FCCDCD83B}" type="presParOf" srcId="{F46E309B-8788-4033-B99F-DB77082EF307}" destId="{D99E5940-9F35-4E46-8B36-1698A7DFFF69}" srcOrd="4" destOrd="0" presId="urn:microsoft.com/office/officeart/2005/8/layout/arrow2"/>
    <dgm:cxn modelId="{8739A68A-A288-4A86-BB36-F9C1E51F0789}" type="presParOf" srcId="{F46E309B-8788-4033-B99F-DB77082EF307}" destId="{4756D83C-16C8-4C3E-AE15-557B975D752D}" srcOrd="5" destOrd="0" presId="urn:microsoft.com/office/officeart/2005/8/layout/arrow2"/>
    <dgm:cxn modelId="{5236D058-583B-4BE2-B2E4-A1F2ED964629}" type="presParOf" srcId="{F46E309B-8788-4033-B99F-DB77082EF307}" destId="{A6C591A8-B50F-41A9-BE6D-FA75A1AADFAB}" srcOrd="6" destOrd="0" presId="urn:microsoft.com/office/officeart/2005/8/layout/arrow2"/>
    <dgm:cxn modelId="{09C79A99-232D-4432-A369-0E2EE42FF548}" type="presParOf" srcId="{F46E309B-8788-4033-B99F-DB77082EF307}" destId="{7ACDEC84-4E53-4912-A2CF-8D4B87E34A99}" srcOrd="7" destOrd="0" presId="urn:microsoft.com/office/officeart/2005/8/layout/arrow2"/>
    <dgm:cxn modelId="{ACA2541D-6395-4564-A499-BE652CA8FA75}" type="presParOf" srcId="{F46E309B-8788-4033-B99F-DB77082EF307}" destId="{179C7681-8AF5-4CA3-9A0F-E4C284D060BE}" srcOrd="8" destOrd="0" presId="urn:microsoft.com/office/officeart/2005/8/layout/arrow2"/>
    <dgm:cxn modelId="{A0ABA448-F48F-4FFD-A7AB-990B090A5112}" type="presParOf" srcId="{F46E309B-8788-4033-B99F-DB77082EF307}" destId="{FD6B96A0-FEE2-47AA-8802-5E59E8B2019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FB510-99CE-4C76-A376-34B7ADAF9DE9}">
      <dsp:nvSpPr>
        <dsp:cNvPr id="0" name=""/>
        <dsp:cNvSpPr/>
      </dsp:nvSpPr>
      <dsp:spPr>
        <a:xfrm>
          <a:off x="1107737" y="-140594"/>
          <a:ext cx="7074606" cy="4421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8FB04-C20A-4FC3-B54F-DC64289EA68C}">
      <dsp:nvSpPr>
        <dsp:cNvPr id="0" name=""/>
        <dsp:cNvSpPr/>
      </dsp:nvSpPr>
      <dsp:spPr>
        <a:xfrm>
          <a:off x="1805364" y="3147328"/>
          <a:ext cx="162715" cy="1627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56248-C2E3-4018-9528-92EE4AEC8872}">
      <dsp:nvSpPr>
        <dsp:cNvPr id="0" name=""/>
        <dsp:cNvSpPr/>
      </dsp:nvSpPr>
      <dsp:spPr>
        <a:xfrm>
          <a:off x="592492" y="3003610"/>
          <a:ext cx="926773" cy="105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2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GRUPO INFORMAL</a:t>
          </a:r>
          <a:endParaRPr lang="pt-BR" sz="1100" b="1" kern="1200" dirty="0">
            <a:solidFill>
              <a:srgbClr val="FFFF00"/>
            </a:solidFill>
          </a:endParaRPr>
        </a:p>
      </dsp:txBody>
      <dsp:txXfrm>
        <a:off x="592492" y="3003610"/>
        <a:ext cx="926773" cy="1052347"/>
      </dsp:txXfrm>
    </dsp:sp>
    <dsp:sp modelId="{154C84C5-D1F4-4F4F-B10B-E89A555C0B95}">
      <dsp:nvSpPr>
        <dsp:cNvPr id="0" name=""/>
        <dsp:cNvSpPr/>
      </dsp:nvSpPr>
      <dsp:spPr>
        <a:xfrm>
          <a:off x="2686153" y="2301028"/>
          <a:ext cx="254685" cy="254685"/>
        </a:xfrm>
        <a:prstGeom prst="ellipse">
          <a:avLst/>
        </a:prstGeom>
        <a:solidFill>
          <a:schemeClr val="accent5">
            <a:hueOff val="524494"/>
            <a:satOff val="12004"/>
            <a:lumOff val="-25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9FF6-E126-454F-95C0-4F85084AC24B}">
      <dsp:nvSpPr>
        <dsp:cNvPr id="0" name=""/>
        <dsp:cNvSpPr/>
      </dsp:nvSpPr>
      <dsp:spPr>
        <a:xfrm>
          <a:off x="1294182" y="2297444"/>
          <a:ext cx="1174384" cy="180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95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ASSOCIAÇÃO </a:t>
          </a:r>
          <a:endParaRPr lang="pt-BR" sz="1100" b="1" kern="1200" dirty="0">
            <a:solidFill>
              <a:srgbClr val="FFFF00"/>
            </a:solidFill>
          </a:endParaRPr>
        </a:p>
      </dsp:txBody>
      <dsp:txXfrm>
        <a:off x="1294182" y="2297444"/>
        <a:ext cx="1174384" cy="1805049"/>
      </dsp:txXfrm>
    </dsp:sp>
    <dsp:sp modelId="{D99E5940-9F35-4E46-8B36-1698A7DFFF69}">
      <dsp:nvSpPr>
        <dsp:cNvPr id="0" name=""/>
        <dsp:cNvSpPr/>
      </dsp:nvSpPr>
      <dsp:spPr>
        <a:xfrm>
          <a:off x="3818090" y="1626288"/>
          <a:ext cx="339581" cy="339581"/>
        </a:xfrm>
        <a:prstGeom prst="ellipse">
          <a:avLst/>
        </a:prstGeom>
        <a:solidFill>
          <a:schemeClr val="accent5">
            <a:hueOff val="1048988"/>
            <a:satOff val="24007"/>
            <a:lumOff val="-5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6D83C-16C8-4C3E-AE15-557B975D752D}">
      <dsp:nvSpPr>
        <dsp:cNvPr id="0" name=""/>
        <dsp:cNvSpPr/>
      </dsp:nvSpPr>
      <dsp:spPr>
        <a:xfrm>
          <a:off x="2173142" y="1519391"/>
          <a:ext cx="1365399" cy="2278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7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COOPERATIVA</a:t>
          </a:r>
          <a:endParaRPr lang="pt-BR" sz="1100" b="1" kern="1200" dirty="0">
            <a:solidFill>
              <a:srgbClr val="FFFF00"/>
            </a:solidFill>
          </a:endParaRPr>
        </a:p>
      </dsp:txBody>
      <dsp:txXfrm>
        <a:off x="2173142" y="1519391"/>
        <a:ext cx="1365399" cy="2278679"/>
      </dsp:txXfrm>
    </dsp:sp>
    <dsp:sp modelId="{A6C591A8-B50F-41A9-BE6D-FA75A1AADFAB}">
      <dsp:nvSpPr>
        <dsp:cNvPr id="0" name=""/>
        <dsp:cNvSpPr/>
      </dsp:nvSpPr>
      <dsp:spPr>
        <a:xfrm>
          <a:off x="5133966" y="1099230"/>
          <a:ext cx="438625" cy="438625"/>
        </a:xfrm>
        <a:prstGeom prst="ellipse">
          <a:avLst/>
        </a:prstGeom>
        <a:solidFill>
          <a:schemeClr val="accent5">
            <a:hueOff val="1573482"/>
            <a:satOff val="36011"/>
            <a:lumOff val="-7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EC84-4E53-4912-A2CF-8D4B87E34A99}">
      <dsp:nvSpPr>
        <dsp:cNvPr id="0" name=""/>
        <dsp:cNvSpPr/>
      </dsp:nvSpPr>
      <dsp:spPr>
        <a:xfrm>
          <a:off x="3561918" y="666972"/>
          <a:ext cx="1414921" cy="296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9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COOPERATIVA 2º NÍVEL </a:t>
          </a:r>
          <a:endParaRPr lang="pt-BR" sz="1100" b="1" kern="1200" dirty="0">
            <a:solidFill>
              <a:srgbClr val="FFFF00"/>
            </a:solidFill>
          </a:endParaRPr>
        </a:p>
      </dsp:txBody>
      <dsp:txXfrm>
        <a:off x="3561918" y="666972"/>
        <a:ext cx="1414921" cy="2962491"/>
      </dsp:txXfrm>
    </dsp:sp>
    <dsp:sp modelId="{179C7681-8AF5-4CA3-9A0F-E4C284D060BE}">
      <dsp:nvSpPr>
        <dsp:cNvPr id="0" name=""/>
        <dsp:cNvSpPr/>
      </dsp:nvSpPr>
      <dsp:spPr>
        <a:xfrm>
          <a:off x="6488753" y="747268"/>
          <a:ext cx="558893" cy="558893"/>
        </a:xfrm>
        <a:prstGeom prst="ellipse">
          <a:avLst/>
        </a:prstGeom>
        <a:solidFill>
          <a:schemeClr val="accent5">
            <a:hueOff val="2097976"/>
            <a:satOff val="48015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B96A0-FEE2-47AA-8802-5E59E8B20191}">
      <dsp:nvSpPr>
        <dsp:cNvPr id="0" name=""/>
        <dsp:cNvSpPr/>
      </dsp:nvSpPr>
      <dsp:spPr>
        <a:xfrm>
          <a:off x="5375508" y="0"/>
          <a:ext cx="1414921" cy="381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46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REDE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>
              <a:solidFill>
                <a:srgbClr val="FFFF00"/>
              </a:solidFill>
            </a:rPr>
            <a:t>CADEIA PRODTIVA</a:t>
          </a:r>
          <a:endParaRPr lang="pt-BR" sz="1100" b="1" kern="1200" dirty="0">
            <a:solidFill>
              <a:srgbClr val="FFFF00"/>
            </a:solidFill>
          </a:endParaRPr>
        </a:p>
      </dsp:txBody>
      <dsp:txXfrm>
        <a:off x="5375508" y="0"/>
        <a:ext cx="1414921" cy="3816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FB510-99CE-4C76-A376-34B7ADAF9DE9}">
      <dsp:nvSpPr>
        <dsp:cNvPr id="0" name=""/>
        <dsp:cNvSpPr/>
      </dsp:nvSpPr>
      <dsp:spPr>
        <a:xfrm>
          <a:off x="1107737" y="-140594"/>
          <a:ext cx="7074606" cy="4421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8FB04-C20A-4FC3-B54F-DC64289EA68C}">
      <dsp:nvSpPr>
        <dsp:cNvPr id="0" name=""/>
        <dsp:cNvSpPr/>
      </dsp:nvSpPr>
      <dsp:spPr>
        <a:xfrm>
          <a:off x="1805364" y="3147328"/>
          <a:ext cx="162715" cy="1627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56248-C2E3-4018-9528-92EE4AEC8872}">
      <dsp:nvSpPr>
        <dsp:cNvPr id="0" name=""/>
        <dsp:cNvSpPr/>
      </dsp:nvSpPr>
      <dsp:spPr>
        <a:xfrm>
          <a:off x="592492" y="3003610"/>
          <a:ext cx="926773" cy="105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2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GRUPO INFORMAL</a:t>
          </a:r>
        </a:p>
      </dsp:txBody>
      <dsp:txXfrm>
        <a:off x="592492" y="3003610"/>
        <a:ext cx="926773" cy="1052347"/>
      </dsp:txXfrm>
    </dsp:sp>
    <dsp:sp modelId="{154C84C5-D1F4-4F4F-B10B-E89A555C0B95}">
      <dsp:nvSpPr>
        <dsp:cNvPr id="0" name=""/>
        <dsp:cNvSpPr/>
      </dsp:nvSpPr>
      <dsp:spPr>
        <a:xfrm>
          <a:off x="2686153" y="2301028"/>
          <a:ext cx="254685" cy="254685"/>
        </a:xfrm>
        <a:prstGeom prst="ellipse">
          <a:avLst/>
        </a:prstGeom>
        <a:solidFill>
          <a:schemeClr val="accent5">
            <a:hueOff val="524494"/>
            <a:satOff val="12004"/>
            <a:lumOff val="-25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9FF6-E126-454F-95C0-4F85084AC24B}">
      <dsp:nvSpPr>
        <dsp:cNvPr id="0" name=""/>
        <dsp:cNvSpPr/>
      </dsp:nvSpPr>
      <dsp:spPr>
        <a:xfrm>
          <a:off x="1294182" y="2297444"/>
          <a:ext cx="1174384" cy="180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95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ASSOCIAÇÃO </a:t>
          </a:r>
        </a:p>
      </dsp:txBody>
      <dsp:txXfrm>
        <a:off x="1294182" y="2297444"/>
        <a:ext cx="1174384" cy="1805049"/>
      </dsp:txXfrm>
    </dsp:sp>
    <dsp:sp modelId="{D99E5940-9F35-4E46-8B36-1698A7DFFF69}">
      <dsp:nvSpPr>
        <dsp:cNvPr id="0" name=""/>
        <dsp:cNvSpPr/>
      </dsp:nvSpPr>
      <dsp:spPr>
        <a:xfrm>
          <a:off x="3818090" y="1626288"/>
          <a:ext cx="339581" cy="339581"/>
        </a:xfrm>
        <a:prstGeom prst="ellipse">
          <a:avLst/>
        </a:prstGeom>
        <a:solidFill>
          <a:schemeClr val="accent5">
            <a:hueOff val="1048988"/>
            <a:satOff val="24007"/>
            <a:lumOff val="-5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6D83C-16C8-4C3E-AE15-557B975D752D}">
      <dsp:nvSpPr>
        <dsp:cNvPr id="0" name=""/>
        <dsp:cNvSpPr/>
      </dsp:nvSpPr>
      <dsp:spPr>
        <a:xfrm>
          <a:off x="2173142" y="1519391"/>
          <a:ext cx="1365399" cy="2278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7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</a:t>
          </a:r>
        </a:p>
      </dsp:txBody>
      <dsp:txXfrm>
        <a:off x="2173142" y="1519391"/>
        <a:ext cx="1365399" cy="2278679"/>
      </dsp:txXfrm>
    </dsp:sp>
    <dsp:sp modelId="{A6C591A8-B50F-41A9-BE6D-FA75A1AADFAB}">
      <dsp:nvSpPr>
        <dsp:cNvPr id="0" name=""/>
        <dsp:cNvSpPr/>
      </dsp:nvSpPr>
      <dsp:spPr>
        <a:xfrm>
          <a:off x="5133966" y="1099230"/>
          <a:ext cx="438625" cy="438625"/>
        </a:xfrm>
        <a:prstGeom prst="ellipse">
          <a:avLst/>
        </a:prstGeom>
        <a:solidFill>
          <a:schemeClr val="accent5">
            <a:hueOff val="1573482"/>
            <a:satOff val="36011"/>
            <a:lumOff val="-7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EC84-4E53-4912-A2CF-8D4B87E34A99}">
      <dsp:nvSpPr>
        <dsp:cNvPr id="0" name=""/>
        <dsp:cNvSpPr/>
      </dsp:nvSpPr>
      <dsp:spPr>
        <a:xfrm>
          <a:off x="3561918" y="666972"/>
          <a:ext cx="1414921" cy="296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9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 2º NÍVEL </a:t>
          </a:r>
        </a:p>
      </dsp:txBody>
      <dsp:txXfrm>
        <a:off x="3561918" y="666972"/>
        <a:ext cx="1414921" cy="2962491"/>
      </dsp:txXfrm>
    </dsp:sp>
    <dsp:sp modelId="{179C7681-8AF5-4CA3-9A0F-E4C284D060BE}">
      <dsp:nvSpPr>
        <dsp:cNvPr id="0" name=""/>
        <dsp:cNvSpPr/>
      </dsp:nvSpPr>
      <dsp:spPr>
        <a:xfrm>
          <a:off x="6488753" y="747268"/>
          <a:ext cx="558893" cy="558893"/>
        </a:xfrm>
        <a:prstGeom prst="ellipse">
          <a:avLst/>
        </a:prstGeom>
        <a:solidFill>
          <a:schemeClr val="accent5">
            <a:hueOff val="2097976"/>
            <a:satOff val="48015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B96A0-FEE2-47AA-8802-5E59E8B20191}">
      <dsp:nvSpPr>
        <dsp:cNvPr id="0" name=""/>
        <dsp:cNvSpPr/>
      </dsp:nvSpPr>
      <dsp:spPr>
        <a:xfrm>
          <a:off x="5375508" y="0"/>
          <a:ext cx="1414921" cy="381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46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REDE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CADEIA PRODTIVA</a:t>
          </a:r>
        </a:p>
      </dsp:txBody>
      <dsp:txXfrm>
        <a:off x="5375508" y="0"/>
        <a:ext cx="1414921" cy="3816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FB510-99CE-4C76-A376-34B7ADAF9DE9}">
      <dsp:nvSpPr>
        <dsp:cNvPr id="0" name=""/>
        <dsp:cNvSpPr/>
      </dsp:nvSpPr>
      <dsp:spPr>
        <a:xfrm>
          <a:off x="1107737" y="-140594"/>
          <a:ext cx="7074606" cy="4421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8FB04-C20A-4FC3-B54F-DC64289EA68C}">
      <dsp:nvSpPr>
        <dsp:cNvPr id="0" name=""/>
        <dsp:cNvSpPr/>
      </dsp:nvSpPr>
      <dsp:spPr>
        <a:xfrm>
          <a:off x="1805364" y="3147328"/>
          <a:ext cx="162715" cy="1627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56248-C2E3-4018-9528-92EE4AEC8872}">
      <dsp:nvSpPr>
        <dsp:cNvPr id="0" name=""/>
        <dsp:cNvSpPr/>
      </dsp:nvSpPr>
      <dsp:spPr>
        <a:xfrm>
          <a:off x="592492" y="3003610"/>
          <a:ext cx="926773" cy="105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2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GRUPO INFORMAL</a:t>
          </a:r>
        </a:p>
      </dsp:txBody>
      <dsp:txXfrm>
        <a:off x="592492" y="3003610"/>
        <a:ext cx="926773" cy="1052347"/>
      </dsp:txXfrm>
    </dsp:sp>
    <dsp:sp modelId="{154C84C5-D1F4-4F4F-B10B-E89A555C0B95}">
      <dsp:nvSpPr>
        <dsp:cNvPr id="0" name=""/>
        <dsp:cNvSpPr/>
      </dsp:nvSpPr>
      <dsp:spPr>
        <a:xfrm>
          <a:off x="2686153" y="2301028"/>
          <a:ext cx="254685" cy="254685"/>
        </a:xfrm>
        <a:prstGeom prst="ellipse">
          <a:avLst/>
        </a:prstGeom>
        <a:solidFill>
          <a:schemeClr val="accent5">
            <a:hueOff val="524494"/>
            <a:satOff val="12004"/>
            <a:lumOff val="-25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9FF6-E126-454F-95C0-4F85084AC24B}">
      <dsp:nvSpPr>
        <dsp:cNvPr id="0" name=""/>
        <dsp:cNvSpPr/>
      </dsp:nvSpPr>
      <dsp:spPr>
        <a:xfrm>
          <a:off x="1294182" y="2297444"/>
          <a:ext cx="1174384" cy="180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95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ASSOCIAÇÃO </a:t>
          </a:r>
        </a:p>
      </dsp:txBody>
      <dsp:txXfrm>
        <a:off x="1294182" y="2297444"/>
        <a:ext cx="1174384" cy="1805049"/>
      </dsp:txXfrm>
    </dsp:sp>
    <dsp:sp modelId="{D99E5940-9F35-4E46-8B36-1698A7DFFF69}">
      <dsp:nvSpPr>
        <dsp:cNvPr id="0" name=""/>
        <dsp:cNvSpPr/>
      </dsp:nvSpPr>
      <dsp:spPr>
        <a:xfrm>
          <a:off x="3818090" y="1626288"/>
          <a:ext cx="339581" cy="339581"/>
        </a:xfrm>
        <a:prstGeom prst="ellipse">
          <a:avLst/>
        </a:prstGeom>
        <a:solidFill>
          <a:schemeClr val="accent5">
            <a:hueOff val="1048988"/>
            <a:satOff val="24007"/>
            <a:lumOff val="-5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6D83C-16C8-4C3E-AE15-557B975D752D}">
      <dsp:nvSpPr>
        <dsp:cNvPr id="0" name=""/>
        <dsp:cNvSpPr/>
      </dsp:nvSpPr>
      <dsp:spPr>
        <a:xfrm>
          <a:off x="2173142" y="1519391"/>
          <a:ext cx="1365399" cy="2278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7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</a:t>
          </a:r>
        </a:p>
      </dsp:txBody>
      <dsp:txXfrm>
        <a:off x="2173142" y="1519391"/>
        <a:ext cx="1365399" cy="2278679"/>
      </dsp:txXfrm>
    </dsp:sp>
    <dsp:sp modelId="{A6C591A8-B50F-41A9-BE6D-FA75A1AADFAB}">
      <dsp:nvSpPr>
        <dsp:cNvPr id="0" name=""/>
        <dsp:cNvSpPr/>
      </dsp:nvSpPr>
      <dsp:spPr>
        <a:xfrm>
          <a:off x="5133966" y="1099230"/>
          <a:ext cx="438625" cy="438625"/>
        </a:xfrm>
        <a:prstGeom prst="ellipse">
          <a:avLst/>
        </a:prstGeom>
        <a:solidFill>
          <a:schemeClr val="accent5">
            <a:hueOff val="1573482"/>
            <a:satOff val="36011"/>
            <a:lumOff val="-7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EC84-4E53-4912-A2CF-8D4B87E34A99}">
      <dsp:nvSpPr>
        <dsp:cNvPr id="0" name=""/>
        <dsp:cNvSpPr/>
      </dsp:nvSpPr>
      <dsp:spPr>
        <a:xfrm>
          <a:off x="3561918" y="666972"/>
          <a:ext cx="1414921" cy="296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9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 2º NÍVEL </a:t>
          </a:r>
        </a:p>
      </dsp:txBody>
      <dsp:txXfrm>
        <a:off x="3561918" y="666972"/>
        <a:ext cx="1414921" cy="2962491"/>
      </dsp:txXfrm>
    </dsp:sp>
    <dsp:sp modelId="{179C7681-8AF5-4CA3-9A0F-E4C284D060BE}">
      <dsp:nvSpPr>
        <dsp:cNvPr id="0" name=""/>
        <dsp:cNvSpPr/>
      </dsp:nvSpPr>
      <dsp:spPr>
        <a:xfrm>
          <a:off x="6488753" y="747268"/>
          <a:ext cx="558893" cy="558893"/>
        </a:xfrm>
        <a:prstGeom prst="ellipse">
          <a:avLst/>
        </a:prstGeom>
        <a:solidFill>
          <a:schemeClr val="accent5">
            <a:hueOff val="2097976"/>
            <a:satOff val="48015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B96A0-FEE2-47AA-8802-5E59E8B20191}">
      <dsp:nvSpPr>
        <dsp:cNvPr id="0" name=""/>
        <dsp:cNvSpPr/>
      </dsp:nvSpPr>
      <dsp:spPr>
        <a:xfrm>
          <a:off x="5375508" y="0"/>
          <a:ext cx="1414921" cy="381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46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REDE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CADEIA PRODTIVA</a:t>
          </a:r>
        </a:p>
      </dsp:txBody>
      <dsp:txXfrm>
        <a:off x="5375508" y="0"/>
        <a:ext cx="1414921" cy="38166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FB510-99CE-4C76-A376-34B7ADAF9DE9}">
      <dsp:nvSpPr>
        <dsp:cNvPr id="0" name=""/>
        <dsp:cNvSpPr/>
      </dsp:nvSpPr>
      <dsp:spPr>
        <a:xfrm>
          <a:off x="1107737" y="-140594"/>
          <a:ext cx="7074606" cy="4421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8FB04-C20A-4FC3-B54F-DC64289EA68C}">
      <dsp:nvSpPr>
        <dsp:cNvPr id="0" name=""/>
        <dsp:cNvSpPr/>
      </dsp:nvSpPr>
      <dsp:spPr>
        <a:xfrm>
          <a:off x="1805364" y="3147328"/>
          <a:ext cx="162715" cy="1627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56248-C2E3-4018-9528-92EE4AEC8872}">
      <dsp:nvSpPr>
        <dsp:cNvPr id="0" name=""/>
        <dsp:cNvSpPr/>
      </dsp:nvSpPr>
      <dsp:spPr>
        <a:xfrm>
          <a:off x="592492" y="3003610"/>
          <a:ext cx="926773" cy="105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2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GRUPO INFORMAL</a:t>
          </a:r>
        </a:p>
      </dsp:txBody>
      <dsp:txXfrm>
        <a:off x="592492" y="3003610"/>
        <a:ext cx="926773" cy="1052347"/>
      </dsp:txXfrm>
    </dsp:sp>
    <dsp:sp modelId="{154C84C5-D1F4-4F4F-B10B-E89A555C0B95}">
      <dsp:nvSpPr>
        <dsp:cNvPr id="0" name=""/>
        <dsp:cNvSpPr/>
      </dsp:nvSpPr>
      <dsp:spPr>
        <a:xfrm>
          <a:off x="2686153" y="2301028"/>
          <a:ext cx="254685" cy="254685"/>
        </a:xfrm>
        <a:prstGeom prst="ellipse">
          <a:avLst/>
        </a:prstGeom>
        <a:solidFill>
          <a:schemeClr val="accent5">
            <a:hueOff val="524494"/>
            <a:satOff val="12004"/>
            <a:lumOff val="-25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9FF6-E126-454F-95C0-4F85084AC24B}">
      <dsp:nvSpPr>
        <dsp:cNvPr id="0" name=""/>
        <dsp:cNvSpPr/>
      </dsp:nvSpPr>
      <dsp:spPr>
        <a:xfrm>
          <a:off x="1294182" y="2297444"/>
          <a:ext cx="1174384" cy="180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95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ASSOCIAÇÃO </a:t>
          </a:r>
        </a:p>
      </dsp:txBody>
      <dsp:txXfrm>
        <a:off x="1294182" y="2297444"/>
        <a:ext cx="1174384" cy="1805049"/>
      </dsp:txXfrm>
    </dsp:sp>
    <dsp:sp modelId="{D99E5940-9F35-4E46-8B36-1698A7DFFF69}">
      <dsp:nvSpPr>
        <dsp:cNvPr id="0" name=""/>
        <dsp:cNvSpPr/>
      </dsp:nvSpPr>
      <dsp:spPr>
        <a:xfrm>
          <a:off x="3818090" y="1626288"/>
          <a:ext cx="339581" cy="339581"/>
        </a:xfrm>
        <a:prstGeom prst="ellipse">
          <a:avLst/>
        </a:prstGeom>
        <a:solidFill>
          <a:schemeClr val="accent5">
            <a:hueOff val="1048988"/>
            <a:satOff val="24007"/>
            <a:lumOff val="-5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6D83C-16C8-4C3E-AE15-557B975D752D}">
      <dsp:nvSpPr>
        <dsp:cNvPr id="0" name=""/>
        <dsp:cNvSpPr/>
      </dsp:nvSpPr>
      <dsp:spPr>
        <a:xfrm>
          <a:off x="2173142" y="1519391"/>
          <a:ext cx="1365399" cy="2278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7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</a:t>
          </a:r>
        </a:p>
      </dsp:txBody>
      <dsp:txXfrm>
        <a:off x="2173142" y="1519391"/>
        <a:ext cx="1365399" cy="2278679"/>
      </dsp:txXfrm>
    </dsp:sp>
    <dsp:sp modelId="{A6C591A8-B50F-41A9-BE6D-FA75A1AADFAB}">
      <dsp:nvSpPr>
        <dsp:cNvPr id="0" name=""/>
        <dsp:cNvSpPr/>
      </dsp:nvSpPr>
      <dsp:spPr>
        <a:xfrm>
          <a:off x="5133966" y="1099230"/>
          <a:ext cx="438625" cy="438625"/>
        </a:xfrm>
        <a:prstGeom prst="ellipse">
          <a:avLst/>
        </a:prstGeom>
        <a:solidFill>
          <a:schemeClr val="accent5">
            <a:hueOff val="1573482"/>
            <a:satOff val="36011"/>
            <a:lumOff val="-7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DEC84-4E53-4912-A2CF-8D4B87E34A99}">
      <dsp:nvSpPr>
        <dsp:cNvPr id="0" name=""/>
        <dsp:cNvSpPr/>
      </dsp:nvSpPr>
      <dsp:spPr>
        <a:xfrm>
          <a:off x="3561918" y="666972"/>
          <a:ext cx="1414921" cy="2962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9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COOPERATIVA 2º NÍVEL </a:t>
          </a:r>
        </a:p>
      </dsp:txBody>
      <dsp:txXfrm>
        <a:off x="3561918" y="666972"/>
        <a:ext cx="1414921" cy="2962491"/>
      </dsp:txXfrm>
    </dsp:sp>
    <dsp:sp modelId="{179C7681-8AF5-4CA3-9A0F-E4C284D060BE}">
      <dsp:nvSpPr>
        <dsp:cNvPr id="0" name=""/>
        <dsp:cNvSpPr/>
      </dsp:nvSpPr>
      <dsp:spPr>
        <a:xfrm>
          <a:off x="6488753" y="747268"/>
          <a:ext cx="558893" cy="558893"/>
        </a:xfrm>
        <a:prstGeom prst="ellipse">
          <a:avLst/>
        </a:prstGeom>
        <a:solidFill>
          <a:schemeClr val="accent5">
            <a:hueOff val="2097976"/>
            <a:satOff val="48015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B96A0-FEE2-47AA-8802-5E59E8B20191}">
      <dsp:nvSpPr>
        <dsp:cNvPr id="0" name=""/>
        <dsp:cNvSpPr/>
      </dsp:nvSpPr>
      <dsp:spPr>
        <a:xfrm>
          <a:off x="5375508" y="0"/>
          <a:ext cx="1414921" cy="381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46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REDE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FFFF00"/>
              </a:solidFill>
            </a:rPr>
            <a:t>CADEIA PRODTIVA</a:t>
          </a:r>
        </a:p>
      </dsp:txBody>
      <dsp:txXfrm>
        <a:off x="5375508" y="0"/>
        <a:ext cx="1414921" cy="381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</cdr:x>
      <cdr:y>0.18166</cdr:y>
    </cdr:from>
    <cdr:to>
      <cdr:x>0.827</cdr:x>
      <cdr:y>0.84637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9DA9EBC7-3E68-476D-B491-C3CAE846166E}"/>
            </a:ext>
          </a:extLst>
        </cdr:cNvPr>
        <cdr:cNvCxnSpPr/>
      </cdr:nvCxnSpPr>
      <cdr:spPr>
        <a:xfrm xmlns:a="http://schemas.openxmlformats.org/drawingml/2006/main">
          <a:off x="7682867" y="626646"/>
          <a:ext cx="0" cy="22930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0.65833</cdr:x>
      <cdr:y>0.17625</cdr:y>
    </cdr:from>
    <cdr:to>
      <cdr:x>0.65833</cdr:x>
      <cdr:y>0.84097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id="{4E982FE0-8EE0-4D81-9128-72A6098CF269}"/>
            </a:ext>
          </a:extLst>
        </cdr:cNvPr>
        <cdr:cNvCxnSpPr/>
      </cdr:nvCxnSpPr>
      <cdr:spPr>
        <a:xfrm xmlns:a="http://schemas.openxmlformats.org/drawingml/2006/main">
          <a:off x="6115883" y="608000"/>
          <a:ext cx="0" cy="22930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0.4894</cdr:x>
      <cdr:y>0.83822</cdr:y>
    </cdr:from>
    <cdr:to>
      <cdr:x>0.827</cdr:x>
      <cdr:y>0.83822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CBFBE41A-D32F-4DD7-BF8E-1210D6B8B971}"/>
            </a:ext>
          </a:extLst>
        </cdr:cNvPr>
        <cdr:cNvCxnSpPr/>
      </cdr:nvCxnSpPr>
      <cdr:spPr>
        <a:xfrm xmlns:a="http://schemas.openxmlformats.org/drawingml/2006/main" flipH="1">
          <a:off x="4546551" y="2891545"/>
          <a:ext cx="3136316" cy="0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73609-564D-4986-8EDB-3BA43ECF4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8" y="1784936"/>
            <a:ext cx="11343861" cy="2920713"/>
          </a:xfrm>
        </p:spPr>
        <p:txBody>
          <a:bodyPr>
            <a:normAutofit fontScale="90000"/>
          </a:bodyPr>
          <a:lstStyle/>
          <a:p>
            <a:r>
              <a:rPr lang="pt-BR" dirty="0"/>
              <a:t>ASPECTOS JURÍDICOS e formalização DOS EMPREENDIMENTOS cooperativos populares</a:t>
            </a:r>
          </a:p>
        </p:txBody>
      </p:sp>
    </p:spTree>
    <p:extLst>
      <p:ext uri="{BB962C8B-B14F-4D97-AF65-F5344CB8AC3E}">
        <p14:creationId xmlns:p14="http://schemas.microsoft.com/office/powerpoint/2010/main" val="302292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4B22DB-09C0-48ED-A13D-96A67EC8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3100">
                <a:solidFill>
                  <a:srgbClr val="FFFFFF"/>
                </a:solidFill>
              </a:rPr>
              <a:t>POR QUE FORMALIZAR?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753CB-1DB5-4572-A642-CE1DBC22C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1. POSSIBILIDADE DE OBTENÇÃO DE RENDA MAIOR;</a:t>
            </a:r>
          </a:p>
          <a:p>
            <a:r>
              <a:rPr lang="pt-BR" dirty="0"/>
              <a:t>2. PARTICIPAÇÃO DE CHAMADAS PÚBLICAS E/OU EDITAIS ESPECÍFICOS;</a:t>
            </a:r>
          </a:p>
          <a:p>
            <a:r>
              <a:rPr lang="pt-BR" dirty="0"/>
              <a:t>3. INCLUSÃO PRODUTIVA;</a:t>
            </a:r>
          </a:p>
          <a:p>
            <a:r>
              <a:rPr lang="pt-BR" dirty="0"/>
              <a:t>4. ACESSO AOS CONSELHOS POPULARES LOCAIS;</a:t>
            </a:r>
          </a:p>
          <a:p>
            <a:r>
              <a:rPr lang="pt-BR" dirty="0"/>
              <a:t>5. ARTICULAÇÃO EM REDE (PRODUÇÃO, CONSUMO, CRÉDITO E PARTICIPAÇÃO POLÍTICA NOS TERRITÓRIOS); e</a:t>
            </a:r>
          </a:p>
          <a:p>
            <a:r>
              <a:rPr lang="pt-BR" dirty="0"/>
              <a:t>6. SEGURANÇA FISCAL</a:t>
            </a:r>
          </a:p>
        </p:txBody>
      </p:sp>
    </p:spTree>
    <p:extLst>
      <p:ext uri="{BB962C8B-B14F-4D97-AF65-F5344CB8AC3E}">
        <p14:creationId xmlns:p14="http://schemas.microsoft.com/office/powerpoint/2010/main" val="261657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DC70-566D-46FD-9B18-8ED0D1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8" y="279901"/>
            <a:ext cx="9291215" cy="1049235"/>
          </a:xfrm>
        </p:spPr>
        <p:txBody>
          <a:bodyPr/>
          <a:lstStyle/>
          <a:p>
            <a:r>
              <a:rPr lang="pt-BR" dirty="0"/>
              <a:t>PERCURSO ORGANIZATIVO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D9F1A43-2A26-4B2A-82E9-F20D40365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332429"/>
              </p:ext>
            </p:extLst>
          </p:nvPr>
        </p:nvGraphicFramePr>
        <p:xfrm>
          <a:off x="1450975" y="1631852"/>
          <a:ext cx="9291638" cy="442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60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DC70-566D-46FD-9B18-8ED0D1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8" y="279901"/>
            <a:ext cx="9291215" cy="1049235"/>
          </a:xfrm>
        </p:spPr>
        <p:txBody>
          <a:bodyPr/>
          <a:lstStyle/>
          <a:p>
            <a:r>
              <a:rPr lang="pt-BR" dirty="0"/>
              <a:t>PERCURSO ORGANIZATIVO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D9F1A43-2A26-4B2A-82E9-F20D40365B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1631852"/>
          <a:ext cx="9291638" cy="442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: Curva para a Direita 2">
            <a:extLst>
              <a:ext uri="{FF2B5EF4-FFF2-40B4-BE49-F238E27FC236}">
                <a16:creationId xmlns:a16="http://schemas.microsoft.com/office/drawing/2014/main" id="{A46EB3BF-4CCF-4C27-9D19-87E3741856FE}"/>
              </a:ext>
            </a:extLst>
          </p:cNvPr>
          <p:cNvSpPr/>
          <p:nvPr/>
        </p:nvSpPr>
        <p:spPr>
          <a:xfrm rot="14390884">
            <a:off x="4422705" y="3792825"/>
            <a:ext cx="731520" cy="22399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9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DC70-566D-46FD-9B18-8ED0D1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8" y="279901"/>
            <a:ext cx="9291215" cy="1049235"/>
          </a:xfrm>
        </p:spPr>
        <p:txBody>
          <a:bodyPr/>
          <a:lstStyle/>
          <a:p>
            <a:r>
              <a:rPr lang="pt-BR" dirty="0"/>
              <a:t>PERCURSO ORGANIZATIVO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D9F1A43-2A26-4B2A-82E9-F20D40365B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1631852"/>
          <a:ext cx="9291638" cy="442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: Curva para Cima 4">
            <a:extLst>
              <a:ext uri="{FF2B5EF4-FFF2-40B4-BE49-F238E27FC236}">
                <a16:creationId xmlns:a16="http://schemas.microsoft.com/office/drawing/2014/main" id="{C9B5B3C5-5CB5-4076-A2AC-CCB77236F5BB}"/>
              </a:ext>
            </a:extLst>
          </p:cNvPr>
          <p:cNvSpPr/>
          <p:nvPr/>
        </p:nvSpPr>
        <p:spPr>
          <a:xfrm rot="20505653">
            <a:off x="5700028" y="3625985"/>
            <a:ext cx="3089558" cy="1052009"/>
          </a:xfrm>
          <a:prstGeom prst="curvedUpArrow">
            <a:avLst>
              <a:gd name="adj1" fmla="val 25000"/>
              <a:gd name="adj2" fmla="val 7947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DC70-566D-46FD-9B18-8ED0D1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398" y="279901"/>
            <a:ext cx="9291215" cy="1049235"/>
          </a:xfrm>
        </p:spPr>
        <p:txBody>
          <a:bodyPr/>
          <a:lstStyle/>
          <a:p>
            <a:r>
              <a:rPr lang="pt-BR" dirty="0"/>
              <a:t>PERCURSO ORGANIZATIVO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D9F1A43-2A26-4B2A-82E9-F20D40365B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1631852"/>
          <a:ext cx="9291638" cy="442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: Curva para Cima 4">
            <a:extLst>
              <a:ext uri="{FF2B5EF4-FFF2-40B4-BE49-F238E27FC236}">
                <a16:creationId xmlns:a16="http://schemas.microsoft.com/office/drawing/2014/main" id="{C9B5B3C5-5CB5-4076-A2AC-CCB77236F5BB}"/>
              </a:ext>
            </a:extLst>
          </p:cNvPr>
          <p:cNvSpPr/>
          <p:nvPr/>
        </p:nvSpPr>
        <p:spPr>
          <a:xfrm rot="20505653">
            <a:off x="5700028" y="3625985"/>
            <a:ext cx="3089558" cy="1052009"/>
          </a:xfrm>
          <a:prstGeom prst="curvedUpArrow">
            <a:avLst>
              <a:gd name="adj1" fmla="val 25000"/>
              <a:gd name="adj2" fmla="val 7947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: Curva para a Direita 6">
            <a:extLst>
              <a:ext uri="{FF2B5EF4-FFF2-40B4-BE49-F238E27FC236}">
                <a16:creationId xmlns:a16="http://schemas.microsoft.com/office/drawing/2014/main" id="{837BA769-C689-46A3-95C4-92A73B21446D}"/>
              </a:ext>
            </a:extLst>
          </p:cNvPr>
          <p:cNvSpPr/>
          <p:nvPr/>
        </p:nvSpPr>
        <p:spPr>
          <a:xfrm rot="3927182">
            <a:off x="6087494" y="666869"/>
            <a:ext cx="708791" cy="17895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3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922E27-B8F4-44C3-BEEE-F108B74D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000">
                <a:solidFill>
                  <a:srgbClr val="FFFFFF"/>
                </a:solidFill>
              </a:rPr>
              <a:t>Empreendimentos coletivos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C6A2BE-4103-45CF-89DD-5ECAD9E8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b="1"/>
              <a:t>ASSOCIAÇÕES</a:t>
            </a:r>
          </a:p>
          <a:p>
            <a:r>
              <a:rPr lang="pt-BR"/>
              <a:t>Associações </a:t>
            </a:r>
            <a:r>
              <a:rPr lang="pt-BR" dirty="0"/>
              <a:t>são pessoas jurídicas de direito privado formado pela união de pessoas que se organizam para a realização </a:t>
            </a:r>
            <a:r>
              <a:rPr lang="pt-BR"/>
              <a:t>de atividades não econômicas, </a:t>
            </a:r>
            <a:r>
              <a:rPr lang="pt-BR" dirty="0"/>
              <a:t>ou seja, sem finalidades lucrativas. Nessas entidades, o fator preponderante são as pessoas que as compõem</a:t>
            </a:r>
          </a:p>
        </p:txBody>
      </p:sp>
    </p:spTree>
    <p:extLst>
      <p:ext uri="{BB962C8B-B14F-4D97-AF65-F5344CB8AC3E}">
        <p14:creationId xmlns:p14="http://schemas.microsoft.com/office/powerpoint/2010/main" val="1522242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FF0390-22D1-43E3-A285-994DDC1C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800">
                <a:solidFill>
                  <a:srgbClr val="FFFFFF"/>
                </a:solidFill>
              </a:rPr>
              <a:t>ASSOCIAÇÕES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C5069-A8DF-4702-BC1C-1F1CDD23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FINALIDADES</a:t>
            </a:r>
          </a:p>
          <a:p>
            <a:r>
              <a:rPr lang="pt-BR" dirty="0"/>
              <a:t>NÚMERO DE PESSOAS</a:t>
            </a:r>
          </a:p>
          <a:p>
            <a:r>
              <a:rPr lang="pt-BR" dirty="0"/>
              <a:t>PATRIMÔNIO</a:t>
            </a:r>
          </a:p>
          <a:p>
            <a:r>
              <a:rPr lang="pt-BR" dirty="0"/>
              <a:t>REMUNERAÇÃO DOS DIRIGENTES</a:t>
            </a:r>
          </a:p>
        </p:txBody>
      </p:sp>
    </p:spTree>
    <p:extLst>
      <p:ext uri="{BB962C8B-B14F-4D97-AF65-F5344CB8AC3E}">
        <p14:creationId xmlns:p14="http://schemas.microsoft.com/office/powerpoint/2010/main" val="162318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FF0390-22D1-43E3-A285-994DDC1C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800">
                <a:solidFill>
                  <a:srgbClr val="FFFFFF"/>
                </a:solidFill>
              </a:rPr>
              <a:t>ASSOCIAÇÕES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C5069-A8DF-4702-BC1C-1F1CDD23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12889"/>
            <a:ext cx="7023562" cy="6558844"/>
          </a:xfrm>
        </p:spPr>
        <p:txBody>
          <a:bodyPr anchor="t">
            <a:normAutofit fontScale="92500" lnSpcReduction="20000"/>
          </a:bodyPr>
          <a:lstStyle/>
          <a:p>
            <a:r>
              <a:rPr lang="pt-BR" sz="2600" dirty="0"/>
              <a:t>FINALIDADES</a:t>
            </a:r>
          </a:p>
          <a:p>
            <a:r>
              <a:rPr lang="pt-BR" dirty="0"/>
              <a:t>Defesa e promoção dos interesses das pessoas (físicas e/ou jurídicas) que a constituíram. São organizações com a finalidade de:</a:t>
            </a:r>
          </a:p>
          <a:p>
            <a:pPr marL="0" indent="0">
              <a:buNone/>
            </a:pPr>
            <a:r>
              <a:rPr lang="pt-BR" dirty="0"/>
              <a:t>A) Prestar assistência social e cultural;</a:t>
            </a:r>
          </a:p>
          <a:p>
            <a:pPr marL="0" indent="0">
              <a:buNone/>
            </a:pPr>
            <a:r>
              <a:rPr lang="pt-BR" dirty="0"/>
              <a:t>B) Atuar na defesa dos direitos das pessoas ou de   classes específicas de trabalhadores e/ou empresários;</a:t>
            </a:r>
          </a:p>
          <a:p>
            <a:pPr marL="0" indent="0">
              <a:buNone/>
            </a:pPr>
            <a:r>
              <a:rPr lang="pt-BR" dirty="0"/>
              <a:t>C) Defesa do meio ambiente;</a:t>
            </a:r>
          </a:p>
          <a:p>
            <a:pPr marL="0" indent="0">
              <a:buNone/>
            </a:pPr>
            <a:r>
              <a:rPr lang="pt-BR" dirty="0"/>
              <a:t>D) Clubes de serviços</a:t>
            </a:r>
          </a:p>
          <a:p>
            <a:pPr marL="0" indent="0">
              <a:buNone/>
            </a:pPr>
            <a:r>
              <a:rPr lang="pt-BR" dirty="0"/>
              <a:t>E) Entidades filantrópicas;</a:t>
            </a:r>
          </a:p>
          <a:p>
            <a:pPr marL="0" indent="0">
              <a:buNone/>
            </a:pPr>
            <a:r>
              <a:rPr lang="pt-BR" dirty="0"/>
              <a:t>F) Religiosas;</a:t>
            </a:r>
          </a:p>
          <a:p>
            <a:pPr marL="0" indent="0">
              <a:buNone/>
            </a:pPr>
            <a:r>
              <a:rPr lang="pt-BR" dirty="0"/>
              <a:t>G) Clubes esportivos;</a:t>
            </a:r>
          </a:p>
          <a:p>
            <a:pPr marL="0" indent="0">
              <a:buNone/>
            </a:pPr>
            <a:r>
              <a:rPr lang="pt-BR" dirty="0"/>
              <a:t>H) Região produtora denominada – DOC -  (Café da Serra do Caparaó; Laticínios da Serra da Canastra; Produtos da Colônia, Produtos do Cerrado) – preservação do processo de produção e marca.</a:t>
            </a:r>
          </a:p>
          <a:p>
            <a:pPr marL="0" indent="0">
              <a:buNone/>
            </a:pPr>
            <a:r>
              <a:rPr lang="pt-BR" dirty="0"/>
              <a:t>- entre outros. </a:t>
            </a:r>
          </a:p>
        </p:txBody>
      </p:sp>
    </p:spTree>
    <p:extLst>
      <p:ext uri="{BB962C8B-B14F-4D97-AF65-F5344CB8AC3E}">
        <p14:creationId xmlns:p14="http://schemas.microsoft.com/office/powerpoint/2010/main" val="1893188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FF0390-22D1-43E3-A285-994DDC1C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800">
                <a:solidFill>
                  <a:srgbClr val="FFFFFF"/>
                </a:solidFill>
              </a:rPr>
              <a:t>ASSOCIAÇÕES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C5069-A8DF-4702-BC1C-1F1CDD23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NÚMERO DE PESSOAS</a:t>
            </a:r>
          </a:p>
          <a:p>
            <a:pPr algn="just"/>
            <a:r>
              <a:rPr lang="pt-BR" dirty="0"/>
              <a:t>A legislação não estabelece um número mínimo para se organizar uma associação, em princípio bastariam duas pessoas. Na prática, porém, esse número mínimo seria de dez pessoas, pois é o número necessário para preencher os cargos do Conselho de Administração e Conselho Fiscal que o Código Civil exige que sejam formados</a:t>
            </a:r>
          </a:p>
        </p:txBody>
      </p:sp>
    </p:spTree>
    <p:extLst>
      <p:ext uri="{BB962C8B-B14F-4D97-AF65-F5344CB8AC3E}">
        <p14:creationId xmlns:p14="http://schemas.microsoft.com/office/powerpoint/2010/main" val="1458158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FF0390-22D1-43E3-A285-994DDC1C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800">
                <a:solidFill>
                  <a:srgbClr val="FFFFFF"/>
                </a:solidFill>
              </a:rPr>
              <a:t>ASSOCIAÇÕES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C5069-A8DF-4702-BC1C-1F1CDD23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305" y="1941535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PATRIMÔNIO</a:t>
            </a:r>
          </a:p>
          <a:p>
            <a:pPr algn="just"/>
            <a:r>
              <a:rPr lang="pt-BR" dirty="0"/>
              <a:t>Formado por taxa paga pelos associados, doações, fundos e reservas. Não possui capital social. </a:t>
            </a:r>
          </a:p>
        </p:txBody>
      </p:sp>
    </p:spTree>
    <p:extLst>
      <p:ext uri="{BB962C8B-B14F-4D97-AF65-F5344CB8AC3E}">
        <p14:creationId xmlns:p14="http://schemas.microsoft.com/office/powerpoint/2010/main" val="252994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CAF97-0E28-434C-B8CA-2105384A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368" y="129840"/>
            <a:ext cx="9291215" cy="1049235"/>
          </a:xfrm>
        </p:spPr>
        <p:txBody>
          <a:bodyPr/>
          <a:lstStyle/>
          <a:p>
            <a:r>
              <a:rPr lang="pt-BR" dirty="0"/>
              <a:t>EMPREENDIMENTOS DE ECONOMIA</a:t>
            </a:r>
            <a:br>
              <a:rPr lang="pt-BR" dirty="0"/>
            </a:br>
            <a:r>
              <a:rPr lang="pt-BR" dirty="0"/>
              <a:t>SOLIDÁRIA e populares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83136-E2AF-49F4-9081-E5D1854D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450613"/>
          </a:xfrm>
        </p:spPr>
        <p:txBody>
          <a:bodyPr/>
          <a:lstStyle/>
          <a:p>
            <a:r>
              <a:rPr lang="pt-BR" dirty="0"/>
              <a:t>Segundo pesquisa do DIEESE/Observatório ....(dados de 2015)</a:t>
            </a:r>
          </a:p>
          <a:p>
            <a:r>
              <a:rPr lang="pt-BR" dirty="0"/>
              <a:t>19.700 EES (</a:t>
            </a:r>
            <a:r>
              <a:rPr lang="pt-BR" dirty="0" err="1"/>
              <a:t>Cadsol</a:t>
            </a:r>
            <a:r>
              <a:rPr lang="pt-BR" dirty="0"/>
              <a:t>)</a:t>
            </a:r>
          </a:p>
          <a:p>
            <a:r>
              <a:rPr lang="pt-BR" dirty="0"/>
              <a:t>Cooperativas</a:t>
            </a:r>
          </a:p>
          <a:p>
            <a:r>
              <a:rPr lang="pt-BR" dirty="0"/>
              <a:t>Associações</a:t>
            </a:r>
          </a:p>
          <a:p>
            <a:r>
              <a:rPr lang="pt-BR" dirty="0"/>
              <a:t>Grupos informais – 50% (50,4)</a:t>
            </a:r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7F68D570-B4B1-47F5-B672-69E11111351E}"/>
              </a:ext>
            </a:extLst>
          </p:cNvPr>
          <p:cNvSpPr/>
          <p:nvPr/>
        </p:nvSpPr>
        <p:spPr>
          <a:xfrm>
            <a:off x="3631094" y="2971800"/>
            <a:ext cx="530087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B93A46F-011B-4BDF-9C18-8EFB182886B3}"/>
              </a:ext>
            </a:extLst>
          </p:cNvPr>
          <p:cNvSpPr txBox="1"/>
          <p:nvPr/>
        </p:nvSpPr>
        <p:spPr>
          <a:xfrm>
            <a:off x="4306957" y="3244334"/>
            <a:ext cx="1462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50% (49,6)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E36AF4E-15BB-4E5B-A412-CAEF56DCC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53028"/>
            <a:ext cx="1904630" cy="14266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A72BBCF-3A08-4D03-9450-8223EDE5E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630" y="4753028"/>
            <a:ext cx="2016938" cy="142663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9368E58-B017-49DA-B151-B278FE2C2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568" y="4738282"/>
            <a:ext cx="2119447" cy="13971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F854CB9-A7B8-4352-9885-D6DC1615B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1015" y="4738282"/>
            <a:ext cx="2050003" cy="139714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3F44283-BC0B-47A5-8DC2-DE2C34683F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8157" y="4723537"/>
            <a:ext cx="2093843" cy="142663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0D50F8E-F6ED-4F3C-A95A-88569F7566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1018" y="4738282"/>
            <a:ext cx="2007139" cy="142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18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FF0390-22D1-43E3-A285-994DDC1C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800">
                <a:solidFill>
                  <a:srgbClr val="FFFFFF"/>
                </a:solidFill>
              </a:rPr>
              <a:t>ASSOCIAÇÕES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C5069-A8DF-4702-BC1C-1F1CDD23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467" y="1240077"/>
            <a:ext cx="7687733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REMUNERAÇÃO DOS DIRIGENTES E RESULTADOS FINANCEIROS</a:t>
            </a:r>
          </a:p>
          <a:p>
            <a:r>
              <a:rPr lang="pt-BR" dirty="0"/>
              <a:t>Não remuneram seus dirigentes nem distribuem sobras entre seus associados, conforme princípio das instituições sem fins lucrativos. </a:t>
            </a:r>
          </a:p>
          <a:p>
            <a:r>
              <a:rPr lang="pt-BR" dirty="0"/>
              <a:t>São mantidas por meio da contribuição dos sócios ou de cobrança pelos serviços prestados; contratos e acordos firmados com empresas e agências nacionais e internacionais; doações, legados e heranças; rendimentos de aplicações de seus ativos financeiros e outros, pertinentes ao patrimônio sob a sua administração; recebimento de direitos autorais etc. </a:t>
            </a:r>
          </a:p>
        </p:txBody>
      </p:sp>
    </p:spTree>
    <p:extLst>
      <p:ext uri="{BB962C8B-B14F-4D97-AF65-F5344CB8AC3E}">
        <p14:creationId xmlns:p14="http://schemas.microsoft.com/office/powerpoint/2010/main" val="620988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8172" y="2109321"/>
            <a:ext cx="6034827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5.764/71 – Lei geral do cooperativismo</a:t>
            </a:r>
          </a:p>
          <a:p>
            <a:r>
              <a:rPr lang="pt-BR" dirty="0"/>
              <a:t>9.867/99 – Cooperativas sociais</a:t>
            </a:r>
          </a:p>
          <a:p>
            <a:r>
              <a:rPr lang="pt-BR" dirty="0"/>
              <a:t>12.690/2012 -  Cooperativas de trabalho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387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04E317-8751-456F-B4BC-805DD206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500">
                <a:solidFill>
                  <a:srgbClr val="FFFFFF"/>
                </a:solidFill>
              </a:rPr>
              <a:t>COOPERATIVAS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95641-F031-4B70-A246-6B5237D9D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047" y="827536"/>
            <a:ext cx="6034827" cy="5202926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700" b="1" dirty="0">
                <a:solidFill>
                  <a:srgbClr val="FFFF00"/>
                </a:solidFill>
              </a:rPr>
              <a:t>LEI 5.764/71</a:t>
            </a:r>
          </a:p>
          <a:p>
            <a:pPr algn="just">
              <a:lnSpc>
                <a:spcPct val="110000"/>
              </a:lnSpc>
            </a:pPr>
            <a:r>
              <a:rPr lang="pt-BR" dirty="0"/>
              <a:t>De acordo com a Lei nº. 5.764/71, que define a Política Nacional do Cooperativismo e institui o sistema jurídico das sociedades cooperativas: Cooperativas são sociedades de pessoas, com forma e natureza jurídica próprias, de natureza civil, não sujeitas a falência, constituídas para prestar serviços aos associados. Em outras palavras, cooperativa é a união de trabalhadores ou profissionais diversos, que se associam por iniciativa própria, sendo livre o ingresso de pessoas, desde que os interesses individuais em produzir, comercializar ou prestar um serviço não sejam conflitantes com os objetivos gerais da cooperativa.</a:t>
            </a:r>
          </a:p>
        </p:txBody>
      </p:sp>
    </p:spTree>
    <p:extLst>
      <p:ext uri="{BB962C8B-B14F-4D97-AF65-F5344CB8AC3E}">
        <p14:creationId xmlns:p14="http://schemas.microsoft.com/office/powerpoint/2010/main" val="1788369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04E317-8751-456F-B4BC-805DD206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pt-BR" sz="3000"/>
              <a:t>COOPERATIVAS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95641-F031-4B70-A246-6B5237D9D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600" b="1" dirty="0">
                <a:solidFill>
                  <a:srgbClr val="FFFF00"/>
                </a:solidFill>
              </a:rPr>
              <a:t>LEI 5.764/71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SERVIÇOS COMUNITÁRIOS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CONSUMO 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TRABALHO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AGROPECUÁRUAS E AGROINDUSTRIAIS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MINERAÇÃO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HABITACIONAIS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PRODUÇÃO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EDUCACIONAL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CRÉDITO</a:t>
            </a:r>
          </a:p>
          <a:p>
            <a:pPr>
              <a:lnSpc>
                <a:spcPct val="110000"/>
              </a:lnSpc>
            </a:pPr>
            <a:r>
              <a:rPr lang="pt-BR" sz="1600" dirty="0"/>
              <a:t>ESPECIAIS</a:t>
            </a:r>
          </a:p>
        </p:txBody>
      </p:sp>
    </p:spTree>
    <p:extLst>
      <p:ext uri="{BB962C8B-B14F-4D97-AF65-F5344CB8AC3E}">
        <p14:creationId xmlns:p14="http://schemas.microsoft.com/office/powerpoint/2010/main" val="382303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04E317-8751-456F-B4BC-805DD206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523" y="804519"/>
            <a:ext cx="3160501" cy="4431360"/>
          </a:xfrm>
        </p:spPr>
        <p:txBody>
          <a:bodyPr anchor="ctr">
            <a:normAutofit/>
          </a:bodyPr>
          <a:lstStyle/>
          <a:p>
            <a:r>
              <a:rPr lang="pt-BR" sz="3000"/>
              <a:t>COOPERATIVAS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95641-F031-4B70-A246-6B5237D9D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LEI 5.764/71</a:t>
            </a:r>
          </a:p>
          <a:p>
            <a:r>
              <a:rPr lang="pt-BR" b="1" dirty="0"/>
              <a:t>CLASSIFICAÇÕES DAS COOPERATIVAS</a:t>
            </a:r>
          </a:p>
          <a:p>
            <a:r>
              <a:rPr lang="pt-BR" dirty="0"/>
              <a:t>SINGULARES</a:t>
            </a:r>
          </a:p>
          <a:p>
            <a:r>
              <a:rPr lang="pt-BR" dirty="0"/>
              <a:t>CENTRAIS E FEDERAÇÕES</a:t>
            </a:r>
          </a:p>
          <a:p>
            <a:r>
              <a:rPr lang="pt-BR" dirty="0"/>
              <a:t>CONFEDERAÇÕES</a:t>
            </a:r>
          </a:p>
          <a:p>
            <a:r>
              <a:rPr lang="pt-BR" dirty="0"/>
              <a:t>MISTAS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7D95A-0A72-41F9-844C-544C199B4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5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0B91DC-FCCF-4A40-9298-53C536C0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3300" dirty="0">
                <a:solidFill>
                  <a:srgbClr val="FFFFFF"/>
                </a:solidFill>
              </a:rPr>
              <a:t>PRINCIPAIS 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A043BC-1840-4917-9B25-E45509563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444" y="1240077"/>
            <a:ext cx="7723162" cy="4916465"/>
          </a:xfrm>
        </p:spPr>
        <p:txBody>
          <a:bodyPr anchor="t">
            <a:normAutofit/>
          </a:bodyPr>
          <a:lstStyle/>
          <a:p>
            <a:r>
              <a:rPr lang="pt-BR" dirty="0"/>
              <a:t>GRAUS DE PARENTESCOS ENTRE OS MEMBROS DA DIRETORIA;</a:t>
            </a:r>
          </a:p>
          <a:p>
            <a:r>
              <a:rPr lang="pt-BR" dirty="0"/>
              <a:t>INCLUSÃO E EXCLUSÃO DE SÓCIOS</a:t>
            </a:r>
          </a:p>
          <a:p>
            <a:r>
              <a:rPr lang="pt-BR" dirty="0"/>
              <a:t>QUOTA PARTE (PATRIMÔNIO INICIAL )</a:t>
            </a:r>
          </a:p>
          <a:p>
            <a:r>
              <a:rPr lang="pt-BR" dirty="0"/>
              <a:t>PRESTAÇÃO DE CONTAS (TRANSPARÊNCIA)</a:t>
            </a:r>
          </a:p>
          <a:p>
            <a:r>
              <a:rPr lang="pt-BR" dirty="0"/>
              <a:t>PROBLEMAS FISCAIS</a:t>
            </a:r>
          </a:p>
          <a:p>
            <a:r>
              <a:rPr lang="pt-BR" dirty="0"/>
              <a:t>ATO COOPERATIVO</a:t>
            </a:r>
          </a:p>
          <a:p>
            <a:r>
              <a:rPr lang="pt-BR" dirty="0"/>
              <a:t>VANTAGENS E DESVANTAGENS DA ORGANIZAÇÃO COOPERATIVA</a:t>
            </a:r>
          </a:p>
          <a:p>
            <a:r>
              <a:rPr lang="pt-BR" dirty="0"/>
              <a:t>PRESENÇA DE CLTISTAS NA COOPERATIVA</a:t>
            </a:r>
          </a:p>
        </p:txBody>
      </p:sp>
    </p:spTree>
    <p:extLst>
      <p:ext uri="{BB962C8B-B14F-4D97-AF65-F5344CB8AC3E}">
        <p14:creationId xmlns:p14="http://schemas.microsoft.com/office/powerpoint/2010/main" val="2570371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5" y="641766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r>
              <a:rPr lang="pt-BR" sz="2600" dirty="0">
                <a:solidFill>
                  <a:srgbClr val="FFFF00"/>
                </a:solidFill>
              </a:rPr>
              <a:t>9.867/99 – Cooperativas sociais</a:t>
            </a:r>
          </a:p>
          <a:p>
            <a:endParaRPr lang="pt-BR" dirty="0"/>
          </a:p>
          <a:p>
            <a:r>
              <a:rPr lang="pt-BR" dirty="0"/>
              <a:t>Art.1º Cooperativas Sociais, constituídas com a finalidade de inserir pessoas em desvantagem no mercado econômico, por meio do trabalho, fundamentam-se no interesse geral da comunidade em promover a pessoa humana e a integração social dos cidadãos , e incluem entre suas atividades:</a:t>
            </a:r>
          </a:p>
          <a:p>
            <a:r>
              <a:rPr lang="pt-BR" dirty="0"/>
              <a:t>I – a organização e gestão de serviços sociossanitários e educativos; e</a:t>
            </a:r>
          </a:p>
          <a:p>
            <a:r>
              <a:rPr lang="pt-BR" dirty="0"/>
              <a:t>II – o desenvolvimento de atividades agrícolas, industriais, comerciais e de serviços </a:t>
            </a:r>
          </a:p>
        </p:txBody>
      </p:sp>
    </p:spTree>
    <p:extLst>
      <p:ext uri="{BB962C8B-B14F-4D97-AF65-F5344CB8AC3E}">
        <p14:creationId xmlns:p14="http://schemas.microsoft.com/office/powerpoint/2010/main" val="3529828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5" y="641766"/>
            <a:ext cx="6034827" cy="5905790"/>
          </a:xfrm>
        </p:spPr>
        <p:txBody>
          <a:bodyPr anchor="t">
            <a:normAutofit fontScale="85000" lnSpcReduction="10000"/>
          </a:bodyPr>
          <a:lstStyle/>
          <a:p>
            <a:r>
              <a:rPr lang="pt-BR" sz="2600" dirty="0">
                <a:solidFill>
                  <a:srgbClr val="FFFF00"/>
                </a:solidFill>
              </a:rPr>
              <a:t>9.867/99 – Cooperativas sociais</a:t>
            </a:r>
          </a:p>
          <a:p>
            <a:r>
              <a:rPr lang="pt-BR" dirty="0"/>
              <a:t>Art.2 - Na denominação e razão social das entidades a que se refere o artigo anterior é obrigatório o uso da expressão “Cooperativa Social”...</a:t>
            </a:r>
          </a:p>
          <a:p>
            <a:r>
              <a:rPr lang="pt-BR" dirty="0"/>
              <a:t>Art.3º - Consideram-se pessoas em desvantagem, para efeitos desta lei:</a:t>
            </a:r>
          </a:p>
          <a:p>
            <a:r>
              <a:rPr lang="pt-BR" dirty="0"/>
              <a:t>I. Deficientes físicos e sensoriais;</a:t>
            </a:r>
          </a:p>
          <a:p>
            <a:r>
              <a:rPr lang="pt-BR" dirty="0"/>
              <a:t>II. Deficientes psíquicos e mentais, as pessoas dependentes de acompanhamento psiquiátrico permanente, e os egressos de hospitais psiquiátricos;</a:t>
            </a:r>
          </a:p>
          <a:p>
            <a:r>
              <a:rPr lang="pt-BR" dirty="0"/>
              <a:t>III. Dependentes químicos;</a:t>
            </a:r>
          </a:p>
          <a:p>
            <a:r>
              <a:rPr lang="pt-BR" dirty="0"/>
              <a:t>IV. Egressos de prisões;</a:t>
            </a:r>
          </a:p>
          <a:p>
            <a:r>
              <a:rPr lang="pt-BR" dirty="0"/>
              <a:t>VI. Os condenados a penas alternativas à detenção;</a:t>
            </a:r>
          </a:p>
          <a:p>
            <a:r>
              <a:rPr lang="pt-BR" dirty="0"/>
              <a:t>VII. Os adolescentes em idade adequada ao trabalho e situação familiar difícil do ponto de vista econômico, social ou afetivo</a:t>
            </a:r>
          </a:p>
        </p:txBody>
      </p:sp>
    </p:spTree>
    <p:extLst>
      <p:ext uri="{BB962C8B-B14F-4D97-AF65-F5344CB8AC3E}">
        <p14:creationId xmlns:p14="http://schemas.microsoft.com/office/powerpoint/2010/main" val="1659502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728" y="1454566"/>
            <a:ext cx="6034827" cy="5905790"/>
          </a:xfrm>
        </p:spPr>
        <p:txBody>
          <a:bodyPr anchor="t">
            <a:normAutofit/>
          </a:bodyPr>
          <a:lstStyle/>
          <a:p>
            <a:r>
              <a:rPr lang="pt-BR" sz="2600" dirty="0">
                <a:solidFill>
                  <a:srgbClr val="FFFF00"/>
                </a:solidFill>
              </a:rPr>
              <a:t>9.867/99 – Cooperativas sociais</a:t>
            </a:r>
          </a:p>
          <a:p>
            <a:r>
              <a:rPr lang="pt-BR" dirty="0"/>
              <a:t>Art.4 O Estatuto da Cooperativa Social poderá prever uma ou mais categorias de sócios voluntários, que lhe prestem serviços gratuitamente, e não estejam incluídos na definição de pessoas em desvantagem.</a:t>
            </a:r>
          </a:p>
        </p:txBody>
      </p:sp>
    </p:spTree>
    <p:extLst>
      <p:ext uri="{BB962C8B-B14F-4D97-AF65-F5344CB8AC3E}">
        <p14:creationId xmlns:p14="http://schemas.microsoft.com/office/powerpoint/2010/main" val="3366580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94" y="641765"/>
            <a:ext cx="7125162" cy="5883213"/>
          </a:xfrm>
        </p:spPr>
        <p:txBody>
          <a:bodyPr anchor="t">
            <a:normAutofit fontScale="92500" lnSpcReduction="20000"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12.690/2012 -  Cooperativas de trabalho</a:t>
            </a:r>
          </a:p>
          <a:p>
            <a:pPr algn="just"/>
            <a:r>
              <a:rPr lang="pt-BR" dirty="0"/>
              <a:t>Art. 1º A Cooperativa de Trabalho é regulada por esta Lei e, no que com ela não colidir, pelas Leis </a:t>
            </a:r>
            <a:r>
              <a:rPr lang="pt-BR" dirty="0" err="1"/>
              <a:t>nºs</a:t>
            </a:r>
            <a:r>
              <a:rPr lang="pt-BR" dirty="0"/>
              <a:t> 5.764, de 16 de dezembro de 1971, e 10.406, de 10 de janeiro de 2002 -Código Civil.</a:t>
            </a:r>
          </a:p>
          <a:p>
            <a:pPr algn="just"/>
            <a:r>
              <a:rPr lang="pt-BR" dirty="0"/>
              <a:t>Parágrafo único. Estão excluídas do âmbito desta Lei:</a:t>
            </a:r>
          </a:p>
          <a:p>
            <a:pPr algn="just"/>
            <a:r>
              <a:rPr lang="pt-BR" dirty="0"/>
              <a:t>I - as cooperativas de assistência à saúde na forma da legislação de saúde suplementar;</a:t>
            </a:r>
          </a:p>
          <a:p>
            <a:pPr algn="just"/>
            <a:r>
              <a:rPr lang="pt-BR" dirty="0"/>
              <a:t>II - as cooperativas que atuam no setor de transporte regulamentado pelo poder público e que detenham, por si ou por seus sócios, a qualquer título, os meios de trabalho;</a:t>
            </a:r>
          </a:p>
          <a:p>
            <a:pPr algn="just"/>
            <a:r>
              <a:rPr lang="pt-BR" dirty="0"/>
              <a:t>III - as cooperativas de profissionais liberais cujos sócios exerçam as atividades em seus próprios estabelecimentos; e</a:t>
            </a:r>
          </a:p>
          <a:p>
            <a:pPr algn="just"/>
            <a:r>
              <a:rPr lang="pt-BR" dirty="0"/>
              <a:t>IV - as cooperativas de médicos cujos honorários sejam pagos por procedimento.</a:t>
            </a:r>
          </a:p>
          <a:p>
            <a:endParaRPr lang="pt-BR" sz="2400" b="1" dirty="0">
              <a:solidFill>
                <a:srgbClr val="FFFF00"/>
              </a:solidFill>
            </a:endParaRPr>
          </a:p>
          <a:p>
            <a:endParaRPr lang="pt-BR" sz="2400" b="1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1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CAF97-0E28-434C-B8CA-2105384A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840"/>
            <a:ext cx="12192000" cy="658919"/>
          </a:xfrm>
        </p:spPr>
        <p:txBody>
          <a:bodyPr/>
          <a:lstStyle/>
          <a:p>
            <a:r>
              <a:rPr lang="pt-BR" dirty="0"/>
              <a:t>EMPREENDIMENTOS DE ECONOMIA SOLIDÁRIA e popular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75B26E4A-35E7-4E6B-9F51-74DC355EA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051958"/>
              </p:ext>
            </p:extLst>
          </p:nvPr>
        </p:nvGraphicFramePr>
        <p:xfrm>
          <a:off x="1855028" y="788759"/>
          <a:ext cx="9290050" cy="435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BE36AF4E-15BB-4E5B-A412-CAEF56DCC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53028"/>
            <a:ext cx="1904630" cy="14266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A72BBCF-3A08-4D03-9450-8223EDE5E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4630" y="4753028"/>
            <a:ext cx="2016938" cy="142663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9368E58-B017-49DA-B151-B278FE2C29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1568" y="4738282"/>
            <a:ext cx="2119447" cy="13971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F854CB9-A7B8-4352-9885-D6DC1615B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1015" y="4738282"/>
            <a:ext cx="2050003" cy="139714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3F44283-BC0B-47A5-8DC2-DE2C34683F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8157" y="4723537"/>
            <a:ext cx="2093843" cy="142663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0D50F8E-F6ED-4F3C-A95A-88569F7566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1018" y="4738282"/>
            <a:ext cx="2007139" cy="142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56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94" y="641765"/>
            <a:ext cx="7125162" cy="5883213"/>
          </a:xfrm>
        </p:spPr>
        <p:txBody>
          <a:bodyPr anchor="t">
            <a:normAutofit fontScale="85000" lnSpcReduction="10000"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12.690/2012 -  Cooperativas de trabalho</a:t>
            </a:r>
          </a:p>
          <a:p>
            <a:pPr algn="just"/>
            <a:r>
              <a:rPr lang="pt-BR" dirty="0"/>
              <a:t>Art. 2º Considera-se Cooperativa de Trabalho a sociedade constituída por trabalhadores para o exercício de suas atividades laborativas ou profissionais com proveito comum, autonomia e autogestão para obterem melhor qualificação, renda, situação socioeconômica e condições gerais de trabalho.</a:t>
            </a:r>
          </a:p>
          <a:p>
            <a:r>
              <a:rPr lang="pt-BR" dirty="0"/>
              <a:t>Art. 4º A Cooperativa de Trabalho pode ser:</a:t>
            </a:r>
          </a:p>
          <a:p>
            <a:r>
              <a:rPr lang="pt-BR" dirty="0"/>
              <a:t>I - de produção, quando constituída por sócios que contribuem com trabalho para a produção em comum de bens e a cooperativa detém, a qualquer título, os meios de produção; e</a:t>
            </a:r>
          </a:p>
          <a:p>
            <a:r>
              <a:rPr lang="pt-BR" dirty="0"/>
              <a:t>II - de serviço, quando constituída por sócios para a prestação de serviços especializados a terceiros, sem a presença dos pressupostos da relação de emprego.</a:t>
            </a:r>
          </a:p>
          <a:p>
            <a:r>
              <a:rPr lang="pt-BR" dirty="0"/>
              <a:t>Art. 5º A Cooperativa de Trabalho não pode ser utilizada para intermediação de mão de obra subordinada.</a:t>
            </a:r>
          </a:p>
          <a:p>
            <a:r>
              <a:rPr lang="pt-BR" dirty="0"/>
              <a:t>Art. 6º A Cooperativa de Trabalho poderá ser constituída com número mínimo de 7 (sete) sócios.</a:t>
            </a:r>
          </a:p>
          <a:p>
            <a:pPr algn="just"/>
            <a:endParaRPr lang="pt-BR" sz="2400" b="1" dirty="0">
              <a:solidFill>
                <a:srgbClr val="FFFF00"/>
              </a:solidFill>
            </a:endParaRPr>
          </a:p>
          <a:p>
            <a:endParaRPr lang="pt-BR" sz="2400" b="1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581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E62B51-1211-46D2-B185-222ADD86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pt-BR" sz="2300">
                <a:solidFill>
                  <a:srgbClr val="FFFFFF"/>
                </a:solidFill>
              </a:rPr>
              <a:t>LEIS DO COOPERATIVISMO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01B00-ADC4-43FC-8F1E-8E1C0669E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94" y="641765"/>
            <a:ext cx="7125162" cy="5883213"/>
          </a:xfrm>
        </p:spPr>
        <p:txBody>
          <a:bodyPr anchor="t">
            <a:normAutofit fontScale="77500" lnSpcReduction="20000"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12.690/2012 -  Cooperativas de trabalho (PROBLEMA)</a:t>
            </a:r>
          </a:p>
          <a:p>
            <a:pPr algn="just"/>
            <a:r>
              <a:rPr lang="pt-BR" dirty="0"/>
              <a:t>Art. 7º A Cooperativa de Trabalho deve garantir aos sócios os seguintes direitos, além de outros que a Assembleia Geral venha a instituir:</a:t>
            </a:r>
          </a:p>
          <a:p>
            <a:pPr algn="just"/>
            <a:r>
              <a:rPr lang="pt-BR" dirty="0"/>
              <a:t>I - retiradas não inferiores ao piso da categoria profissional e, na ausência deste, não inferiores ao salário mínimo, calculadas de forma proporcional às horas trabalhadas ou às atividades desenvolvidas;</a:t>
            </a:r>
          </a:p>
          <a:p>
            <a:pPr algn="just"/>
            <a:r>
              <a:rPr lang="pt-BR" dirty="0"/>
              <a:t>II - duração do trabalho normal não superior a 8 (oito) horas diárias e 44 (quarenta e quatro) horas semanais, exceto quando a atividade, por sua natureza, demandar a prestação de trabalho por meio de plantões ou escalas, facultada a compensação de horários;</a:t>
            </a:r>
          </a:p>
          <a:p>
            <a:pPr algn="just"/>
            <a:r>
              <a:rPr lang="pt-BR" dirty="0"/>
              <a:t>III - repouso semanal remunerado, preferencialmente aos domingos;</a:t>
            </a:r>
          </a:p>
          <a:p>
            <a:pPr algn="just"/>
            <a:r>
              <a:rPr lang="pt-BR" dirty="0"/>
              <a:t>IV - repouso anual remunerado;</a:t>
            </a:r>
          </a:p>
          <a:p>
            <a:pPr algn="just"/>
            <a:r>
              <a:rPr lang="pt-BR" dirty="0"/>
              <a:t>V - retirada para o trabalho noturno superior à do diurno;</a:t>
            </a:r>
          </a:p>
          <a:p>
            <a:pPr algn="just"/>
            <a:r>
              <a:rPr lang="pt-BR" dirty="0"/>
              <a:t>VI - adicional sobre a retirada para as atividades insalubres ou perigosas;</a:t>
            </a:r>
          </a:p>
          <a:p>
            <a:pPr algn="just"/>
            <a:r>
              <a:rPr lang="pt-BR" dirty="0"/>
              <a:t>VII - seguro de acidente de trabalho.</a:t>
            </a:r>
          </a:p>
          <a:p>
            <a:pPr algn="just"/>
            <a:endParaRPr lang="pt-BR" sz="2400" b="1" dirty="0">
              <a:solidFill>
                <a:srgbClr val="FFFF00"/>
              </a:solidFill>
            </a:endParaRPr>
          </a:p>
          <a:p>
            <a:endParaRPr lang="pt-BR" sz="2400" b="1" dirty="0">
              <a:solidFill>
                <a:srgbClr val="FFFF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5301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6B6D-EA84-4D08-8D54-A609CABF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Documentos fundamentais para garantia da legalidade de uma cooperativa(1)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3179-2128-4404-9426-39D72EB4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Existência dos dois fundos obrigatórios (e estatutários) de uma cooperativa:</a:t>
            </a:r>
          </a:p>
          <a:p>
            <a:pPr lvl="1"/>
            <a:r>
              <a:rPr lang="pt-BR" b="1" dirty="0">
                <a:solidFill>
                  <a:schemeClr val="bg1"/>
                </a:solidFill>
                <a:highlight>
                  <a:srgbClr val="FFFF00"/>
                </a:highlight>
              </a:rPr>
              <a:t>Fundo de Reserva </a:t>
            </a:r>
            <a:r>
              <a:rPr lang="pt-BR" dirty="0"/>
              <a:t>–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para atender financeiramente os possíveis prejuízos da operação anual da cooperativa - </a:t>
            </a:r>
          </a:p>
          <a:p>
            <a:pPr lvl="1" algn="just"/>
            <a:r>
              <a:rPr lang="pt-BR" b="1" dirty="0">
                <a:solidFill>
                  <a:schemeClr val="bg1"/>
                </a:solidFill>
                <a:highlight>
                  <a:srgbClr val="FFFF00"/>
                </a:highlight>
              </a:rPr>
              <a:t>FATES</a:t>
            </a:r>
            <a:r>
              <a:rPr lang="pt-BR" dirty="0"/>
              <a:t> – </a:t>
            </a:r>
            <a:r>
              <a:rPr lang="pt-BR" b="1" i="0" dirty="0">
                <a:effectLst/>
                <a:latin typeface="arial" panose="020B0604020202020204" pitchFamily="34" charset="0"/>
              </a:rPr>
              <a:t>Fundo de Assistência Técnica, Educacional e Social tem como objetivo prestar assistências técnica, educacional e social aos associados e aos empregados da cooperativa, visando fortalecer o associativismo, o mutualismo e a práti</a:t>
            </a:r>
            <a:r>
              <a:rPr lang="pt-BR" b="1" dirty="0">
                <a:latin typeface="arial" panose="020B0604020202020204" pitchFamily="34" charset="0"/>
              </a:rPr>
              <a:t>c</a:t>
            </a:r>
            <a:r>
              <a:rPr lang="pt-BR" b="1" i="0" dirty="0">
                <a:effectLst/>
                <a:latin typeface="arial" panose="020B0604020202020204" pitchFamily="34" charset="0"/>
              </a:rPr>
              <a:t>a dos princípios cooperativistas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pt-BR" b="1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Cada cooperativa pode estruturar um regulamento específico/regimento interno para utilização desses recursos.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81208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6B6D-EA84-4D08-8D54-A609CABF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Documentos fundamentais para garantia da legalidade de uma cooperativa (1)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3179-2128-4404-9426-39D72EB4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56346"/>
            <a:ext cx="9291215" cy="33099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As cooperativas deverão constituir Fundo de Reserva e Fundo de Assistência Técnica, Educacional e Social (FATES) – também denominado de RATES constituídos pela aplicação mínima de 10% e 5%, respectivamente, das sobras líquidas dos exercícios.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</a:rPr>
              <a:t>OBRIGATÓRIO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</a:rPr>
              <a:t>As cooperativas devem apresentar ONDE os recursos do FATES serão gastos. Plano de gastos (formação, capacitação, assistência de saúde, benefícios eventuais – auxilio funeral, segurança alimentar..., assistência técnica produtiva, educação formal relacionados com o cooperativismo, organização de eventos...)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32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6B6D-EA84-4D08-8D54-A609CABF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Documentos fundamentais para garantia da legalidade de uma cooperativa (2)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3179-2128-4404-9426-39D72EB4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56346"/>
            <a:ext cx="9291215" cy="389713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FFFF00"/>
                </a:solidFill>
              </a:rPr>
              <a:t>GUIA DE RECOLHIMENTO DA PREVIDÊNCIA SOCIAL – GRPS  individual por sócio no valor de 11% da retirada mensal.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Outros impostos e tributos referente aos exercícios financeiros do empreendimento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CSLL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PIS</a:t>
            </a:r>
          </a:p>
          <a:p>
            <a:pPr algn="just"/>
            <a:r>
              <a:rPr lang="pt-BR" b="1" dirty="0" err="1">
                <a:solidFill>
                  <a:srgbClr val="FFFF00"/>
                </a:solidFill>
              </a:rPr>
              <a:t>Cofins</a:t>
            </a:r>
            <a:endParaRPr lang="pt-BR" b="1" dirty="0">
              <a:solidFill>
                <a:srgbClr val="FFFF00"/>
              </a:solidFill>
            </a:endParaRP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E caso a cooperativa tenha FUNCIONÁRIOS...todos os tributos, impostos e contribuições CLT</a:t>
            </a:r>
          </a:p>
        </p:txBody>
      </p:sp>
    </p:spTree>
    <p:extLst>
      <p:ext uri="{BB962C8B-B14F-4D97-AF65-F5344CB8AC3E}">
        <p14:creationId xmlns:p14="http://schemas.microsoft.com/office/powerpoint/2010/main" val="3566793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6B6D-EA84-4D08-8D54-A609CABF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Documentos fundamentais para garantia da legalidade de uma cooperativa (3)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3179-2128-4404-9426-39D72EB4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1" y="2156346"/>
            <a:ext cx="11614244" cy="3897135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FF00"/>
                </a:solidFill>
              </a:rPr>
              <a:t>ATA DA ASSEMBLEIA ANUAL DE ABRIL – PRESTAÇÃO DE CONTAS ANUAL DA COOPERATIVA E SEUS RESULTADOS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COM AS RESPECTIVAS DENOMINAÇÕES DOS VALORES PARA O FR E FATES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PLANO E VALORES PARA OS NOVOS INVESTIMENTOS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REGISTRADA EM CARTÓRIO DE DOCUMENTOS</a:t>
            </a:r>
          </a:p>
        </p:txBody>
      </p:sp>
    </p:spTree>
    <p:extLst>
      <p:ext uri="{BB962C8B-B14F-4D97-AF65-F5344CB8AC3E}">
        <p14:creationId xmlns:p14="http://schemas.microsoft.com/office/powerpoint/2010/main" val="3729275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6B6D-EA84-4D08-8D54-A609CABF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Documentos fundamentais para garantia da legalidade de uma cooperativa (4)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3179-2128-4404-9426-39D72EB4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1" y="2156346"/>
            <a:ext cx="11614244" cy="3897135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FF00"/>
                </a:solidFill>
              </a:rPr>
              <a:t>LIVRO DE SÓCIOS OU LIVRO DE MATRÍCULAS DOS SÓCIOS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Contendo informações de data de adesão e saída de membros da cooperativa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Cada sócio terá um número específico de sua matrícula na cooperativa</a:t>
            </a: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Observando que a adesão ou saída de sócios somente pode ocorrer via ASSEMBLEIA ordinária ou extraordinária. Inclusive os destinos das COTAS PARTES. Observação: o empreendimento pode ter uma resolução (aprovada em assembleia) que ocorra a adesão provisório dos novos sócios aguardando a realização da assembleia, bem como a saída dos mesmos. </a:t>
            </a:r>
          </a:p>
        </p:txBody>
      </p:sp>
    </p:spTree>
    <p:extLst>
      <p:ext uri="{BB962C8B-B14F-4D97-AF65-F5344CB8AC3E}">
        <p14:creationId xmlns:p14="http://schemas.microsoft.com/office/powerpoint/2010/main" val="252245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CAF97-0E28-434C-B8CA-2105384A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368" y="129840"/>
            <a:ext cx="9291215" cy="1049235"/>
          </a:xfrm>
        </p:spPr>
        <p:txBody>
          <a:bodyPr/>
          <a:lstStyle/>
          <a:p>
            <a:r>
              <a:rPr lang="pt-BR" dirty="0"/>
              <a:t>EMPREENDIMENTOS DE ECONOMIA</a:t>
            </a:r>
            <a:br>
              <a:rPr lang="pt-BR" dirty="0"/>
            </a:br>
            <a:r>
              <a:rPr lang="pt-BR" dirty="0"/>
              <a:t>SOLIDÁRIA e popular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E36AF4E-15BB-4E5B-A412-CAEF56DCC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53028"/>
            <a:ext cx="1904630" cy="14266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A72BBCF-3A08-4D03-9450-8223EDE5E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630" y="4753028"/>
            <a:ext cx="2016938" cy="142663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9368E58-B017-49DA-B151-B278FE2C2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568" y="4738282"/>
            <a:ext cx="2119447" cy="13971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F854CB9-A7B8-4352-9885-D6DC1615B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1015" y="4738282"/>
            <a:ext cx="2050003" cy="139714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3F44283-BC0B-47A5-8DC2-DE2C34683F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8157" y="4723537"/>
            <a:ext cx="2093843" cy="142663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0D50F8E-F6ED-4F3C-A95A-88569F7566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1018" y="4738282"/>
            <a:ext cx="2007139" cy="1426635"/>
          </a:xfrm>
          <a:prstGeom prst="rect">
            <a:avLst/>
          </a:prstGeom>
        </p:spPr>
      </p:pic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D5F9653B-08C6-4A1C-AA75-22003DEB9B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047635"/>
              </p:ext>
            </p:extLst>
          </p:nvPr>
        </p:nvGraphicFramePr>
        <p:xfrm>
          <a:off x="1316038" y="1319213"/>
          <a:ext cx="9291637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7205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5B5C6C-0A47-4C9C-A07E-9601110A8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AD6542-0672-4B6E-9828-E9DFD316E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FDAE9D-6962-4C0C-A73B-56A146FC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5008500"/>
            <a:ext cx="9603272" cy="960755"/>
          </a:xfrm>
        </p:spPr>
        <p:txBody>
          <a:bodyPr anchor="t">
            <a:normAutofit fontScale="90000"/>
          </a:bodyPr>
          <a:lstStyle/>
          <a:p>
            <a:r>
              <a:rPr lang="pt-BR" dirty="0"/>
              <a:t>NÚMEROS DA Economia Solidária e popular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746FE0-417F-4D9D-A260-9183601D3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826256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DB65D6-29B2-47F4-B234-955B03D3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84AAC87-AAED-4B52-B079-98FCC9DD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ADDC0CE8-2783-41D0-B2EB-2D3C7BE04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245486"/>
              </p:ext>
            </p:extLst>
          </p:nvPr>
        </p:nvGraphicFramePr>
        <p:xfrm>
          <a:off x="2018162" y="933450"/>
          <a:ext cx="8470002" cy="344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221">
                  <a:extLst>
                    <a:ext uri="{9D8B030D-6E8A-4147-A177-3AD203B41FA5}">
                      <a16:colId xmlns:a16="http://schemas.microsoft.com/office/drawing/2014/main" val="3777864793"/>
                    </a:ext>
                  </a:extLst>
                </a:gridCol>
                <a:gridCol w="2698559">
                  <a:extLst>
                    <a:ext uri="{9D8B030D-6E8A-4147-A177-3AD203B41FA5}">
                      <a16:colId xmlns:a16="http://schemas.microsoft.com/office/drawing/2014/main" val="3106558611"/>
                    </a:ext>
                  </a:extLst>
                </a:gridCol>
                <a:gridCol w="824056">
                  <a:extLst>
                    <a:ext uri="{9D8B030D-6E8A-4147-A177-3AD203B41FA5}">
                      <a16:colId xmlns:a16="http://schemas.microsoft.com/office/drawing/2014/main" val="3654146029"/>
                    </a:ext>
                  </a:extLst>
                </a:gridCol>
                <a:gridCol w="1848166">
                  <a:extLst>
                    <a:ext uri="{9D8B030D-6E8A-4147-A177-3AD203B41FA5}">
                      <a16:colId xmlns:a16="http://schemas.microsoft.com/office/drawing/2014/main" val="3544808215"/>
                    </a:ext>
                  </a:extLst>
                </a:gridCol>
              </a:tblGrid>
              <a:tr h="322945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CATEGORIA SOCIAL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NÚMEROS  PESSOAS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%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FORMALIZAÇÃO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4280296237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AGRICULTORES FAMILARES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947,071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66,5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76%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4104713278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ARTESÕES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104.278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7,3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54%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2512165394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TRABALHADORES AUTÔNOMOS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86.973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6,1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57%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2603866442"/>
                  </a:ext>
                </a:extLst>
              </a:tr>
              <a:tr h="543135">
                <a:tc>
                  <a:txBody>
                    <a:bodyPr/>
                    <a:lstStyle/>
                    <a:p>
                      <a:r>
                        <a:rPr lang="pt-BR" sz="1400"/>
                        <a:t>ASSENTAMENTOS –REF.AGRÁRIA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43.708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4,7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65%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4126482729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DESEMPREGADOS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45.897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3,2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-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1516193768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TÉCNICOS DE NÍVEL SUPERIOR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27.533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1,9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83%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1931277174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CATADORES MAT. RECICLÁVEIS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16.073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1,1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53%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2670931546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OUTRAS CATEGORIAS 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130.974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9,2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35%</a:t>
                      </a:r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2628434158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r>
                        <a:rPr lang="pt-BR" sz="1400"/>
                        <a:t>TOTAL 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/>
                        <a:t>1.423.631</a:t>
                      </a:r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L="73397" marR="73397" marT="36698" marB="36698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L="73397" marR="73397" marT="36698" marB="36698"/>
                </a:tc>
                <a:extLst>
                  <a:ext uri="{0D108BD9-81ED-4DB2-BD59-A6C34878D82A}">
                    <a16:rowId xmlns:a16="http://schemas.microsoft.com/office/drawing/2014/main" val="30711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2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A37B-7473-4F51-B1FF-B3FC51C5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427371"/>
            <a:ext cx="9291215" cy="1049235"/>
          </a:xfrm>
        </p:spPr>
        <p:txBody>
          <a:bodyPr/>
          <a:lstStyle/>
          <a:p>
            <a:r>
              <a:rPr lang="pt-BR" dirty="0" err="1"/>
              <a:t>Ees</a:t>
            </a:r>
            <a:r>
              <a:rPr lang="pt-BR" dirty="0"/>
              <a:t> POR PRINCIPAL ATIVIDADE ECONÔMICA e popular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3024FDD2-A6AA-4296-8BB3-A50D99E85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97979"/>
              </p:ext>
            </p:extLst>
          </p:nvPr>
        </p:nvGraphicFramePr>
        <p:xfrm>
          <a:off x="1450975" y="1603717"/>
          <a:ext cx="9291638" cy="44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9F1B1E6-85C9-4D0A-81DE-D90F56A89164}"/>
              </a:ext>
            </a:extLst>
          </p:cNvPr>
          <p:cNvSpPr txBox="1"/>
          <p:nvPr/>
        </p:nvSpPr>
        <p:spPr>
          <a:xfrm>
            <a:off x="2264898" y="228362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57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9922BE5-F4E2-42A6-8758-4424DB732B13}"/>
              </a:ext>
            </a:extLst>
          </p:cNvPr>
          <p:cNvSpPr txBox="1"/>
          <p:nvPr/>
        </p:nvSpPr>
        <p:spPr>
          <a:xfrm>
            <a:off x="3713871" y="3584285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54747B3-689C-4651-AE8A-75807C2565D4}"/>
              </a:ext>
            </a:extLst>
          </p:cNvPr>
          <p:cNvSpPr txBox="1"/>
          <p:nvPr/>
        </p:nvSpPr>
        <p:spPr>
          <a:xfrm>
            <a:off x="5092504" y="382859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EC1F9DB-2121-400E-BB46-0DE74F9935AF}"/>
              </a:ext>
            </a:extLst>
          </p:cNvPr>
          <p:cNvSpPr txBox="1"/>
          <p:nvPr/>
        </p:nvSpPr>
        <p:spPr>
          <a:xfrm>
            <a:off x="6471137" y="4013265"/>
            <a:ext cx="9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6,5</a:t>
            </a:r>
          </a:p>
        </p:txBody>
      </p:sp>
    </p:spTree>
    <p:extLst>
      <p:ext uri="{BB962C8B-B14F-4D97-AF65-F5344CB8AC3E}">
        <p14:creationId xmlns:p14="http://schemas.microsoft.com/office/powerpoint/2010/main" val="383234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5B5C6C-0A47-4C9C-A07E-9601110A8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AD6542-0672-4B6E-9828-E9DFD316E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23BB43-BB26-48FA-AB7C-D59B42D6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5008500"/>
            <a:ext cx="9603272" cy="960755"/>
          </a:xfrm>
        </p:spPr>
        <p:txBody>
          <a:bodyPr anchor="t">
            <a:normAutofit/>
          </a:bodyPr>
          <a:lstStyle/>
          <a:p>
            <a:r>
              <a:rPr lang="pt-BR" sz="3000" dirty="0"/>
              <a:t>GRAU DE FORMALIZAÇÃO POR ATIVIDADE ECONÔMICA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746FE0-417F-4D9D-A260-9183601D3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826256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DB65D6-29B2-47F4-B234-955B03D3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84AAC87-AAED-4B52-B079-98FCC9DD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44F796A-1739-4D40-89C6-749CED792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952522"/>
              </p:ext>
            </p:extLst>
          </p:nvPr>
        </p:nvGraphicFramePr>
        <p:xfrm>
          <a:off x="1874299" y="933450"/>
          <a:ext cx="8757728" cy="375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011">
                  <a:extLst>
                    <a:ext uri="{9D8B030D-6E8A-4147-A177-3AD203B41FA5}">
                      <a16:colId xmlns:a16="http://schemas.microsoft.com/office/drawing/2014/main" val="1222736310"/>
                    </a:ext>
                  </a:extLst>
                </a:gridCol>
                <a:gridCol w="2082690">
                  <a:extLst>
                    <a:ext uri="{9D8B030D-6E8A-4147-A177-3AD203B41FA5}">
                      <a16:colId xmlns:a16="http://schemas.microsoft.com/office/drawing/2014/main" val="3485361259"/>
                    </a:ext>
                  </a:extLst>
                </a:gridCol>
                <a:gridCol w="2376027">
                  <a:extLst>
                    <a:ext uri="{9D8B030D-6E8A-4147-A177-3AD203B41FA5}">
                      <a16:colId xmlns:a16="http://schemas.microsoft.com/office/drawing/2014/main" val="1893154913"/>
                    </a:ext>
                  </a:extLst>
                </a:gridCol>
              </a:tblGrid>
              <a:tr h="516273">
                <a:tc>
                  <a:txBody>
                    <a:bodyPr/>
                    <a:lstStyle/>
                    <a:p>
                      <a:r>
                        <a:rPr lang="pt-BR" sz="2300"/>
                        <a:t>ATIVIDADE ECONÔMICA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FORMAIS %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INFORMAIS %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3475374090"/>
                  </a:ext>
                </a:extLst>
              </a:tr>
              <a:tr h="516273">
                <a:tc>
                  <a:txBody>
                    <a:bodyPr/>
                    <a:lstStyle/>
                    <a:p>
                      <a:r>
                        <a:rPr lang="pt-BR" sz="2300"/>
                        <a:t>POUPANÇA E CRÉDITO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65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35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2164158041"/>
                  </a:ext>
                </a:extLst>
              </a:tr>
              <a:tr h="516273">
                <a:tc>
                  <a:txBody>
                    <a:bodyPr/>
                    <a:lstStyle/>
                    <a:p>
                      <a:r>
                        <a:rPr lang="pt-BR" sz="2300"/>
                        <a:t>CONSUMO 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62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38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1967633727"/>
                  </a:ext>
                </a:extLst>
              </a:tr>
              <a:tr h="868277">
                <a:tc>
                  <a:txBody>
                    <a:bodyPr/>
                    <a:lstStyle/>
                    <a:p>
                      <a:r>
                        <a:rPr lang="pt-BR" sz="2300" b="1"/>
                        <a:t>PRODUÇÃO E COMERCIALIZAÇÃO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/>
                        <a:t>44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/>
                        <a:t>56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1539226557"/>
                  </a:ext>
                </a:extLst>
              </a:tr>
              <a:tr h="516273">
                <a:tc>
                  <a:txBody>
                    <a:bodyPr/>
                    <a:lstStyle/>
                    <a:p>
                      <a:r>
                        <a:rPr lang="pt-BR" sz="2300"/>
                        <a:t>PRESTAÇÃO DE SERVIÇOS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52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48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2550994378"/>
                  </a:ext>
                </a:extLst>
              </a:tr>
              <a:tr h="516273">
                <a:tc>
                  <a:txBody>
                    <a:bodyPr/>
                    <a:lstStyle/>
                    <a:p>
                      <a:r>
                        <a:rPr lang="pt-BR" sz="2300"/>
                        <a:t>TROCA DE PRODUTOS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57</a:t>
                      </a:r>
                    </a:p>
                  </a:txBody>
                  <a:tcPr marL="117335" marR="117335" marT="58667" marB="58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/>
                        <a:t>43</a:t>
                      </a:r>
                    </a:p>
                  </a:txBody>
                  <a:tcPr marL="117335" marR="117335" marT="58667" marB="58667"/>
                </a:tc>
                <a:extLst>
                  <a:ext uri="{0D108BD9-81ED-4DB2-BD59-A6C34878D82A}">
                    <a16:rowId xmlns:a16="http://schemas.microsoft.com/office/drawing/2014/main" val="131128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9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5B5C6C-0A47-4C9C-A07E-9601110A8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AD6542-0672-4B6E-9828-E9DFD316E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23BB43-BB26-48FA-AB7C-D59B42D6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5008500"/>
            <a:ext cx="9603272" cy="960755"/>
          </a:xfrm>
        </p:spPr>
        <p:txBody>
          <a:bodyPr anchor="t">
            <a:normAutofit/>
          </a:bodyPr>
          <a:lstStyle/>
          <a:p>
            <a:r>
              <a:rPr lang="pt-BR" sz="3000"/>
              <a:t>NÚMERO MÉDIO DE SÓCIOS POR ATIVIDADE ECONÔMICA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746FE0-417F-4D9D-A260-9183601D3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826256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DB65D6-29B2-47F4-B234-955B03D3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84AAC87-AAED-4B52-B079-98FCC9DD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44F796A-1739-4D40-89C6-749CED792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870904"/>
              </p:ext>
            </p:extLst>
          </p:nvPr>
        </p:nvGraphicFramePr>
        <p:xfrm>
          <a:off x="2288879" y="933450"/>
          <a:ext cx="7928570" cy="344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976">
                  <a:extLst>
                    <a:ext uri="{9D8B030D-6E8A-4147-A177-3AD203B41FA5}">
                      <a16:colId xmlns:a16="http://schemas.microsoft.com/office/drawing/2014/main" val="1222736310"/>
                    </a:ext>
                  </a:extLst>
                </a:gridCol>
                <a:gridCol w="865650">
                  <a:extLst>
                    <a:ext uri="{9D8B030D-6E8A-4147-A177-3AD203B41FA5}">
                      <a16:colId xmlns:a16="http://schemas.microsoft.com/office/drawing/2014/main" val="3485361259"/>
                    </a:ext>
                  </a:extLst>
                </a:gridCol>
                <a:gridCol w="888796">
                  <a:extLst>
                    <a:ext uri="{9D8B030D-6E8A-4147-A177-3AD203B41FA5}">
                      <a16:colId xmlns:a16="http://schemas.microsoft.com/office/drawing/2014/main" val="1893154913"/>
                    </a:ext>
                  </a:extLst>
                </a:gridCol>
                <a:gridCol w="1004525">
                  <a:extLst>
                    <a:ext uri="{9D8B030D-6E8A-4147-A177-3AD203B41FA5}">
                      <a16:colId xmlns:a16="http://schemas.microsoft.com/office/drawing/2014/main" val="345632160"/>
                    </a:ext>
                  </a:extLst>
                </a:gridCol>
                <a:gridCol w="1004525">
                  <a:extLst>
                    <a:ext uri="{9D8B030D-6E8A-4147-A177-3AD203B41FA5}">
                      <a16:colId xmlns:a16="http://schemas.microsoft.com/office/drawing/2014/main" val="3689575220"/>
                    </a:ext>
                  </a:extLst>
                </a:gridCol>
                <a:gridCol w="1004525">
                  <a:extLst>
                    <a:ext uri="{9D8B030D-6E8A-4147-A177-3AD203B41FA5}">
                      <a16:colId xmlns:a16="http://schemas.microsoft.com/office/drawing/2014/main" val="1872050783"/>
                    </a:ext>
                  </a:extLst>
                </a:gridCol>
                <a:gridCol w="813573">
                  <a:extLst>
                    <a:ext uri="{9D8B030D-6E8A-4147-A177-3AD203B41FA5}">
                      <a16:colId xmlns:a16="http://schemas.microsoft.com/office/drawing/2014/main" val="432543120"/>
                    </a:ext>
                  </a:extLst>
                </a:gridCol>
              </a:tblGrid>
              <a:tr h="616602">
                <a:tc>
                  <a:txBody>
                    <a:bodyPr/>
                    <a:lstStyle/>
                    <a:p>
                      <a:r>
                        <a:rPr lang="pt-BR" sz="1600"/>
                        <a:t>ATIVIDADE ECONÔMICA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ATÉ 6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7 A 19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20 A 39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40 A 59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60 A 99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+ 100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3475374090"/>
                  </a:ext>
                </a:extLst>
              </a:tr>
              <a:tr h="616602">
                <a:tc>
                  <a:txBody>
                    <a:bodyPr/>
                    <a:lstStyle/>
                    <a:p>
                      <a:r>
                        <a:rPr lang="pt-BR" sz="1600"/>
                        <a:t>POUPANÇA E CRÉDITO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1,9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10,1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13,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6,7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5,3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/>
                        <a:t>63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2164158041"/>
                  </a:ext>
                </a:extLst>
              </a:tr>
              <a:tr h="366629">
                <a:tc>
                  <a:txBody>
                    <a:bodyPr/>
                    <a:lstStyle/>
                    <a:p>
                      <a:r>
                        <a:rPr lang="pt-BR" sz="1600"/>
                        <a:t>CONSUMO 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0,4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10,1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/>
                        <a:t>33,3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21,1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19,1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16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1967633727"/>
                  </a:ext>
                </a:extLst>
              </a:tr>
              <a:tr h="616602">
                <a:tc>
                  <a:txBody>
                    <a:bodyPr/>
                    <a:lstStyle/>
                    <a:p>
                      <a:r>
                        <a:rPr lang="pt-BR" sz="1600" b="1"/>
                        <a:t>PRODUÇÃO E COMERCIALIZAÇÃO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3,7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18,3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/>
                        <a:t>32,4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17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13,5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15,1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1539226557"/>
                  </a:ext>
                </a:extLst>
              </a:tr>
              <a:tr h="616602">
                <a:tc>
                  <a:txBody>
                    <a:bodyPr/>
                    <a:lstStyle/>
                    <a:p>
                      <a:r>
                        <a:rPr lang="pt-BR" sz="1600"/>
                        <a:t>PRESTAÇÃO DE SERVIÇOS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5,1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18,3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/>
                        <a:t>30,1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12,6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11,3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22,6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2550994378"/>
                  </a:ext>
                </a:extLst>
              </a:tr>
              <a:tr h="616602">
                <a:tc>
                  <a:txBody>
                    <a:bodyPr/>
                    <a:lstStyle/>
                    <a:p>
                      <a:r>
                        <a:rPr lang="pt-BR" sz="1600"/>
                        <a:t>TROCA DE PRODUTOS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1,2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11,4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/>
                        <a:t>36,6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18,3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15,4</a:t>
                      </a:r>
                    </a:p>
                  </a:txBody>
                  <a:tcPr marL="83325" marR="83325" marT="41662" marB="41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/>
                        <a:t>17,1</a:t>
                      </a:r>
                    </a:p>
                  </a:txBody>
                  <a:tcPr marL="83325" marR="83325" marT="41662" marB="41662"/>
                </a:tc>
                <a:extLst>
                  <a:ext uri="{0D108BD9-81ED-4DB2-BD59-A6C34878D82A}">
                    <a16:rowId xmlns:a16="http://schemas.microsoft.com/office/drawing/2014/main" val="131128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174780-23F2-4664-8F42-96C8B0666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pt-BR"/>
              <a:t>Remuneração dos ees por estado (2013)</a:t>
            </a:r>
            <a:endParaRPr lang="pt-B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8CD578F-70F4-41F9-8150-719DCFE12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090006"/>
              </p:ext>
            </p:extLst>
          </p:nvPr>
        </p:nvGraphicFramePr>
        <p:xfrm>
          <a:off x="1861004" y="2479246"/>
          <a:ext cx="8142908" cy="37183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48473">
                  <a:extLst>
                    <a:ext uri="{9D8B030D-6E8A-4147-A177-3AD203B41FA5}">
                      <a16:colId xmlns:a16="http://schemas.microsoft.com/office/drawing/2014/main" val="502974140"/>
                    </a:ext>
                  </a:extLst>
                </a:gridCol>
                <a:gridCol w="2163541">
                  <a:extLst>
                    <a:ext uri="{9D8B030D-6E8A-4147-A177-3AD203B41FA5}">
                      <a16:colId xmlns:a16="http://schemas.microsoft.com/office/drawing/2014/main" val="2853503275"/>
                    </a:ext>
                  </a:extLst>
                </a:gridCol>
                <a:gridCol w="2730894">
                  <a:extLst>
                    <a:ext uri="{9D8B030D-6E8A-4147-A177-3AD203B41FA5}">
                      <a16:colId xmlns:a16="http://schemas.microsoft.com/office/drawing/2014/main" val="2399831085"/>
                    </a:ext>
                  </a:extLst>
                </a:gridCol>
              </a:tblGrid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ESTADOS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FORMAIS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INFORMAIS  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2351565050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RIO GRANDE DO SUL (132)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R$2.128,70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R$638,6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109975031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SÃO PAULO  (46)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2.178,50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687,40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1185335031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BAHIA (26)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1.680,00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570,00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3343893512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PARANÁ (87)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2.420,00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675,00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252111762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RIO GRANDE DO NORTE(35)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1.574,40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420,00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1770147163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MINAS GERAIS (30)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1.190,00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480,00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2761598056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DISTRITO FEDERAL (6)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2.315,90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798,00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759751581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GOIÁS (40)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1.731,60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435,00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5491866"/>
                  </a:ext>
                </a:extLst>
              </a:tr>
              <a:tr h="371837">
                <a:tc>
                  <a:txBody>
                    <a:bodyPr/>
                    <a:lstStyle/>
                    <a:p>
                      <a:r>
                        <a:rPr lang="pt-BR" sz="1700"/>
                        <a:t>MÉDIA NACIONAL (656)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R$1.991,30</a:t>
                      </a:r>
                    </a:p>
                  </a:txBody>
                  <a:tcPr marL="84508" marR="84508" marT="42254" marB="42254"/>
                </a:tc>
                <a:tc>
                  <a:txBody>
                    <a:bodyPr/>
                    <a:lstStyle/>
                    <a:p>
                      <a:r>
                        <a:rPr lang="pt-BR" sz="1700"/>
                        <a:t>530,00</a:t>
                      </a:r>
                    </a:p>
                  </a:txBody>
                  <a:tcPr marL="84508" marR="84508" marT="42254" marB="42254"/>
                </a:tc>
                <a:extLst>
                  <a:ext uri="{0D108BD9-81ED-4DB2-BD59-A6C34878D82A}">
                    <a16:rowId xmlns:a16="http://schemas.microsoft.com/office/drawing/2014/main" val="187281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99785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2123</Words>
  <Application>Microsoft Office PowerPoint</Application>
  <PresentationFormat>Widescreen</PresentationFormat>
  <Paragraphs>323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Arial</vt:lpstr>
      <vt:lpstr>Rockwell</vt:lpstr>
      <vt:lpstr>Galeria</vt:lpstr>
      <vt:lpstr>ASPECTOS JURÍDICOS e formalização DOS EMPREENDIMENTOS cooperativos populares</vt:lpstr>
      <vt:lpstr>EMPREENDIMENTOS DE ECONOMIA SOLIDÁRIA e populares</vt:lpstr>
      <vt:lpstr>EMPREENDIMENTOS DE ECONOMIA SOLIDÁRIA e popular</vt:lpstr>
      <vt:lpstr>EMPREENDIMENTOS DE ECONOMIA SOLIDÁRIA e popular</vt:lpstr>
      <vt:lpstr>NÚMEROS DA Economia Solidária e popular</vt:lpstr>
      <vt:lpstr>Ees POR PRINCIPAL ATIVIDADE ECONÔMICA e popular</vt:lpstr>
      <vt:lpstr>GRAU DE FORMALIZAÇÃO POR ATIVIDADE ECONÔMICA</vt:lpstr>
      <vt:lpstr>NÚMERO MÉDIO DE SÓCIOS POR ATIVIDADE ECONÔMICA</vt:lpstr>
      <vt:lpstr>Remuneração dos ees por estado (2013)</vt:lpstr>
      <vt:lpstr>POR QUE FORMALIZAR?</vt:lpstr>
      <vt:lpstr>PERCURSO ORGANIZATIVO</vt:lpstr>
      <vt:lpstr>PERCURSO ORGANIZATIVO</vt:lpstr>
      <vt:lpstr>PERCURSO ORGANIZATIVO</vt:lpstr>
      <vt:lpstr>PERCURSO ORGANIZATIVO</vt:lpstr>
      <vt:lpstr>Empreendimentos coletivos</vt:lpstr>
      <vt:lpstr>ASSOCIAÇÕES</vt:lpstr>
      <vt:lpstr>ASSOCIAÇÕES</vt:lpstr>
      <vt:lpstr>ASSOCIAÇÕES</vt:lpstr>
      <vt:lpstr>ASSOCIAÇÕES</vt:lpstr>
      <vt:lpstr>ASSOCIAÇÕES</vt:lpstr>
      <vt:lpstr>LEIS DO COOPERATIVISMO BRASILEIRO</vt:lpstr>
      <vt:lpstr>COOPERATIVAS</vt:lpstr>
      <vt:lpstr>COOPERATIVAS</vt:lpstr>
      <vt:lpstr>COOPERATIVAS</vt:lpstr>
      <vt:lpstr>PRINCIPAIS problemas</vt:lpstr>
      <vt:lpstr>LEIS DO COOPERATIVISMO BRASILEIRO</vt:lpstr>
      <vt:lpstr>LEIS DO COOPERATIVISMO BRASILEIRO</vt:lpstr>
      <vt:lpstr>LEIS DO COOPERATIVISMO BRASILEIRO</vt:lpstr>
      <vt:lpstr>LEIS DO COOPERATIVISMO BRASILEIRO</vt:lpstr>
      <vt:lpstr>LEIS DO COOPERATIVISMO BRASILEIRO</vt:lpstr>
      <vt:lpstr>LEIS DO COOPERATIVISMO BRASILEIRO</vt:lpstr>
      <vt:lpstr>Documentos fundamentais para garantia da legalidade de uma cooperativa(1)</vt:lpstr>
      <vt:lpstr>Documentos fundamentais para garantia da legalidade de uma cooperativa (1)</vt:lpstr>
      <vt:lpstr>Documentos fundamentais para garantia da legalidade de uma cooperativa (2)</vt:lpstr>
      <vt:lpstr>Documentos fundamentais para garantia da legalidade de uma cooperativa (3)</vt:lpstr>
      <vt:lpstr>Documentos fundamentais para garantia da legalidade de uma cooperativa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JURÍDICOS DOS EMPREENDIMENTOS DE ECONOMIA SOLIDÁRIA</dc:title>
  <dc:creator>Dimas Gonçalves</dc:creator>
  <cp:lastModifiedBy>Dimas Alcides Goncalves</cp:lastModifiedBy>
  <cp:revision>20</cp:revision>
  <dcterms:created xsi:type="dcterms:W3CDTF">2019-06-30T12:50:44Z</dcterms:created>
  <dcterms:modified xsi:type="dcterms:W3CDTF">2022-04-20T15:22:52Z</dcterms:modified>
</cp:coreProperties>
</file>