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3" r:id="rId4"/>
    <p:sldId id="279" r:id="rId5"/>
    <p:sldId id="276" r:id="rId6"/>
    <p:sldId id="275" r:id="rId7"/>
    <p:sldId id="278" r:id="rId8"/>
    <p:sldId id="259" r:id="rId9"/>
    <p:sldId id="257" r:id="rId10"/>
    <p:sldId id="258" r:id="rId11"/>
    <p:sldId id="264" r:id="rId12"/>
    <p:sldId id="267" r:id="rId13"/>
    <p:sldId id="268" r:id="rId14"/>
    <p:sldId id="269" r:id="rId15"/>
    <p:sldId id="271" r:id="rId16"/>
    <p:sldId id="272" r:id="rId17"/>
    <p:sldId id="280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7A66C6-CDCC-4EA0-8BA8-E2713C0AFD56}" type="doc">
      <dgm:prSet loTypeId="urn:microsoft.com/office/officeart/2005/8/layout/cycle8" loCatId="cycle" qsTypeId="urn:microsoft.com/office/officeart/2005/8/quickstyle/simple1" qsCatId="simple" csTypeId="urn:microsoft.com/office/officeart/2005/8/colors/colorful3" csCatId="colorful" phldr="1"/>
      <dgm:spPr/>
    </dgm:pt>
    <dgm:pt modelId="{84F966E6-8B1E-4E46-ACC7-1D5543E5939C}">
      <dgm:prSet phldrT="[Texto]"/>
      <dgm:spPr/>
      <dgm:t>
        <a:bodyPr/>
        <a:lstStyle/>
        <a:p>
          <a:r>
            <a:rPr lang="pt-BR" dirty="0"/>
            <a:t>MKT</a:t>
          </a:r>
        </a:p>
      </dgm:t>
    </dgm:pt>
    <dgm:pt modelId="{4D27F816-4413-4F4C-80F9-B2C8CC777C00}" type="parTrans" cxnId="{E86A0974-AD0B-41F4-B884-FF9B2FA0A9A2}">
      <dgm:prSet/>
      <dgm:spPr/>
      <dgm:t>
        <a:bodyPr/>
        <a:lstStyle/>
        <a:p>
          <a:endParaRPr lang="pt-BR"/>
        </a:p>
      </dgm:t>
    </dgm:pt>
    <dgm:pt modelId="{B80805DC-02B3-491C-BAF3-936064E2BBCD}" type="sibTrans" cxnId="{E86A0974-AD0B-41F4-B884-FF9B2FA0A9A2}">
      <dgm:prSet/>
      <dgm:spPr/>
      <dgm:t>
        <a:bodyPr/>
        <a:lstStyle/>
        <a:p>
          <a:endParaRPr lang="pt-BR"/>
        </a:p>
      </dgm:t>
    </dgm:pt>
    <dgm:pt modelId="{9DEE4B33-CE44-4EC5-B01A-3107F09D46F9}">
      <dgm:prSet phldrT="[Texto]"/>
      <dgm:spPr/>
      <dgm:t>
        <a:bodyPr/>
        <a:lstStyle/>
        <a:p>
          <a:r>
            <a:rPr lang="pt-BR" dirty="0"/>
            <a:t>Organização</a:t>
          </a:r>
        </a:p>
      </dgm:t>
    </dgm:pt>
    <dgm:pt modelId="{9B7EEBD8-1030-4917-A644-6FB39D832BBF}" type="parTrans" cxnId="{411EA1B9-0494-41D7-BEA4-7B6DDAE98607}">
      <dgm:prSet/>
      <dgm:spPr/>
      <dgm:t>
        <a:bodyPr/>
        <a:lstStyle/>
        <a:p>
          <a:endParaRPr lang="pt-BR"/>
        </a:p>
      </dgm:t>
    </dgm:pt>
    <dgm:pt modelId="{E255890D-1C19-43C6-918A-1610C6B0EDC0}" type="sibTrans" cxnId="{411EA1B9-0494-41D7-BEA4-7B6DDAE98607}">
      <dgm:prSet/>
      <dgm:spPr/>
      <dgm:t>
        <a:bodyPr/>
        <a:lstStyle/>
        <a:p>
          <a:endParaRPr lang="pt-BR"/>
        </a:p>
      </dgm:t>
    </dgm:pt>
    <dgm:pt modelId="{8595F302-2ED0-48AD-B1D2-ED782B8DBFAA}">
      <dgm:prSet phldrT="[Texto]"/>
      <dgm:spPr/>
      <dgm:t>
        <a:bodyPr/>
        <a:lstStyle/>
        <a:p>
          <a:r>
            <a:rPr lang="pt-BR" dirty="0"/>
            <a:t>Controle</a:t>
          </a:r>
        </a:p>
      </dgm:t>
    </dgm:pt>
    <dgm:pt modelId="{60BF51F3-318B-4B2A-BCD7-BC3C03AC2DA9}" type="parTrans" cxnId="{514FD833-D849-4593-90B2-377DE591BFCF}">
      <dgm:prSet/>
      <dgm:spPr/>
      <dgm:t>
        <a:bodyPr/>
        <a:lstStyle/>
        <a:p>
          <a:endParaRPr lang="pt-BR"/>
        </a:p>
      </dgm:t>
    </dgm:pt>
    <dgm:pt modelId="{A08AE0D6-FFFD-482E-ACAD-BCC0A753B68B}" type="sibTrans" cxnId="{514FD833-D849-4593-90B2-377DE591BFCF}">
      <dgm:prSet/>
      <dgm:spPr/>
      <dgm:t>
        <a:bodyPr/>
        <a:lstStyle/>
        <a:p>
          <a:endParaRPr lang="pt-BR"/>
        </a:p>
      </dgm:t>
    </dgm:pt>
    <dgm:pt modelId="{78F6559E-75C5-43A2-922C-62385FF74D69}">
      <dgm:prSet phldrT="[Texto]"/>
      <dgm:spPr/>
      <dgm:t>
        <a:bodyPr/>
        <a:lstStyle/>
        <a:p>
          <a:r>
            <a:rPr lang="pt-BR" dirty="0"/>
            <a:t>Produção</a:t>
          </a:r>
        </a:p>
      </dgm:t>
    </dgm:pt>
    <dgm:pt modelId="{47FBCEB7-3669-450E-BA01-743781DFB456}" type="parTrans" cxnId="{3B61715A-6AAB-41C4-952E-C0A787B57DF2}">
      <dgm:prSet/>
      <dgm:spPr/>
      <dgm:t>
        <a:bodyPr/>
        <a:lstStyle/>
        <a:p>
          <a:endParaRPr lang="pt-BR"/>
        </a:p>
      </dgm:t>
    </dgm:pt>
    <dgm:pt modelId="{15A59786-EC19-4ED5-8A92-B4046DBE98BA}" type="sibTrans" cxnId="{3B61715A-6AAB-41C4-952E-C0A787B57DF2}">
      <dgm:prSet/>
      <dgm:spPr/>
      <dgm:t>
        <a:bodyPr/>
        <a:lstStyle/>
        <a:p>
          <a:endParaRPr lang="pt-BR"/>
        </a:p>
      </dgm:t>
    </dgm:pt>
    <dgm:pt modelId="{5D4DB62F-4522-4B1F-B2D5-1290F65429EF}" type="pres">
      <dgm:prSet presAssocID="{247A66C6-CDCC-4EA0-8BA8-E2713C0AFD56}" presName="compositeShape" presStyleCnt="0">
        <dgm:presLayoutVars>
          <dgm:chMax val="7"/>
          <dgm:dir/>
          <dgm:resizeHandles val="exact"/>
        </dgm:presLayoutVars>
      </dgm:prSet>
      <dgm:spPr/>
    </dgm:pt>
    <dgm:pt modelId="{A69ACD6D-E6D2-476D-A137-F96D9EB14303}" type="pres">
      <dgm:prSet presAssocID="{247A66C6-CDCC-4EA0-8BA8-E2713C0AFD56}" presName="wedge1" presStyleLbl="node1" presStyleIdx="0" presStyleCnt="4"/>
      <dgm:spPr/>
    </dgm:pt>
    <dgm:pt modelId="{0F33280B-5C05-40E4-A6C0-E97EB9BD7328}" type="pres">
      <dgm:prSet presAssocID="{247A66C6-CDCC-4EA0-8BA8-E2713C0AFD56}" presName="dummy1a" presStyleCnt="0"/>
      <dgm:spPr/>
    </dgm:pt>
    <dgm:pt modelId="{A8A54F0F-245C-4E1E-A76D-E8C663CA4039}" type="pres">
      <dgm:prSet presAssocID="{247A66C6-CDCC-4EA0-8BA8-E2713C0AFD56}" presName="dummy1b" presStyleCnt="0"/>
      <dgm:spPr/>
    </dgm:pt>
    <dgm:pt modelId="{EE5B301C-618D-41C6-B0DD-369E6D8E7B2D}" type="pres">
      <dgm:prSet presAssocID="{247A66C6-CDCC-4EA0-8BA8-E2713C0AFD56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87B22F9-F6B6-4543-A16B-E0F2DE1636C2}" type="pres">
      <dgm:prSet presAssocID="{247A66C6-CDCC-4EA0-8BA8-E2713C0AFD56}" presName="wedge2" presStyleLbl="node1" presStyleIdx="1" presStyleCnt="4" custScaleX="103098" custScaleY="103554"/>
      <dgm:spPr/>
    </dgm:pt>
    <dgm:pt modelId="{1919669E-BAA1-46F3-8635-DD3395BA8E1F}" type="pres">
      <dgm:prSet presAssocID="{247A66C6-CDCC-4EA0-8BA8-E2713C0AFD56}" presName="dummy2a" presStyleCnt="0"/>
      <dgm:spPr/>
    </dgm:pt>
    <dgm:pt modelId="{FE15D57A-55FF-4BF1-AEF7-D0686E902868}" type="pres">
      <dgm:prSet presAssocID="{247A66C6-CDCC-4EA0-8BA8-E2713C0AFD56}" presName="dummy2b" presStyleCnt="0"/>
      <dgm:spPr/>
    </dgm:pt>
    <dgm:pt modelId="{5FF7EEE7-4C87-4F39-ADC2-03B7488479BE}" type="pres">
      <dgm:prSet presAssocID="{247A66C6-CDCC-4EA0-8BA8-E2713C0AFD56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941A340-9891-4BAF-A128-931C310CA038}" type="pres">
      <dgm:prSet presAssocID="{247A66C6-CDCC-4EA0-8BA8-E2713C0AFD56}" presName="wedge3" presStyleLbl="node1" presStyleIdx="2" presStyleCnt="4" custScaleX="104558" custScaleY="102937"/>
      <dgm:spPr/>
    </dgm:pt>
    <dgm:pt modelId="{738509F4-1CEC-4B1C-968C-C1161605DFCA}" type="pres">
      <dgm:prSet presAssocID="{247A66C6-CDCC-4EA0-8BA8-E2713C0AFD56}" presName="dummy3a" presStyleCnt="0"/>
      <dgm:spPr/>
    </dgm:pt>
    <dgm:pt modelId="{F09F2AAE-79FB-407C-9132-D0009FBB63D8}" type="pres">
      <dgm:prSet presAssocID="{247A66C6-CDCC-4EA0-8BA8-E2713C0AFD56}" presName="dummy3b" presStyleCnt="0"/>
      <dgm:spPr/>
    </dgm:pt>
    <dgm:pt modelId="{0D5A7D1B-6389-4F30-9249-2F84495F5446}" type="pres">
      <dgm:prSet presAssocID="{247A66C6-CDCC-4EA0-8BA8-E2713C0AFD56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357EA04-455E-4B1E-991B-2E3488936B7B}" type="pres">
      <dgm:prSet presAssocID="{247A66C6-CDCC-4EA0-8BA8-E2713C0AFD56}" presName="wedge4" presStyleLbl="node1" presStyleIdx="3" presStyleCnt="4" custScaleX="106566" custScaleY="97532" custLinFactNeighborX="352" custLinFactNeighborY="-352"/>
      <dgm:spPr/>
    </dgm:pt>
    <dgm:pt modelId="{B4607541-BB74-43E2-B70E-CB0211159295}" type="pres">
      <dgm:prSet presAssocID="{247A66C6-CDCC-4EA0-8BA8-E2713C0AFD56}" presName="dummy4a" presStyleCnt="0"/>
      <dgm:spPr/>
    </dgm:pt>
    <dgm:pt modelId="{28C8A3F7-542D-4971-BC90-16370BD7C9CD}" type="pres">
      <dgm:prSet presAssocID="{247A66C6-CDCC-4EA0-8BA8-E2713C0AFD56}" presName="dummy4b" presStyleCnt="0"/>
      <dgm:spPr/>
    </dgm:pt>
    <dgm:pt modelId="{353F4D1C-723E-4860-95AC-4DAD9F3F54D7}" type="pres">
      <dgm:prSet presAssocID="{247A66C6-CDCC-4EA0-8BA8-E2713C0AFD56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DAE008E2-7640-487F-A459-41277DA93E61}" type="pres">
      <dgm:prSet presAssocID="{B80805DC-02B3-491C-BAF3-936064E2BBCD}" presName="arrowWedge1" presStyleLbl="fgSibTrans2D1" presStyleIdx="0" presStyleCnt="4" custScaleX="115657" custScaleY="113750" custLinFactNeighborX="941"/>
      <dgm:spPr/>
    </dgm:pt>
    <dgm:pt modelId="{E61604DB-EFF4-47AD-A71D-9A90D843F8E1}" type="pres">
      <dgm:prSet presAssocID="{15A59786-EC19-4ED5-8A92-B4046DBE98BA}" presName="arrowWedge2" presStyleLbl="fgSibTrans2D1" presStyleIdx="1" presStyleCnt="4" custScaleX="119331" custScaleY="126007"/>
      <dgm:spPr/>
    </dgm:pt>
    <dgm:pt modelId="{841F5041-A07D-4F74-A39F-3CA4F68277D5}" type="pres">
      <dgm:prSet presAssocID="{E255890D-1C19-43C6-918A-1610C6B0EDC0}" presName="arrowWedge3" presStyleLbl="fgSibTrans2D1" presStyleIdx="2" presStyleCnt="4" custScaleX="125392" custScaleY="127365"/>
      <dgm:spPr/>
    </dgm:pt>
    <dgm:pt modelId="{1DB9ED03-D993-4FE8-B18B-21BA8CD5E328}" type="pres">
      <dgm:prSet presAssocID="{A08AE0D6-FFFD-482E-ACAD-BCC0A753B68B}" presName="arrowWedge4" presStyleLbl="fgSibTrans2D1" presStyleIdx="3" presStyleCnt="4" custScaleX="118476" custScaleY="104563" custLinFactNeighborX="-1254" custLinFactNeighborY="-3664"/>
      <dgm:spPr/>
    </dgm:pt>
  </dgm:ptLst>
  <dgm:cxnLst>
    <dgm:cxn modelId="{57336227-BABB-4AB0-BB32-00FA34D4A888}" type="presOf" srcId="{78F6559E-75C5-43A2-922C-62385FF74D69}" destId="{E87B22F9-F6B6-4543-A16B-E0F2DE1636C2}" srcOrd="0" destOrd="0" presId="urn:microsoft.com/office/officeart/2005/8/layout/cycle8"/>
    <dgm:cxn modelId="{514FD833-D849-4593-90B2-377DE591BFCF}" srcId="{247A66C6-CDCC-4EA0-8BA8-E2713C0AFD56}" destId="{8595F302-2ED0-48AD-B1D2-ED782B8DBFAA}" srcOrd="3" destOrd="0" parTransId="{60BF51F3-318B-4B2A-BCD7-BC3C03AC2DA9}" sibTransId="{A08AE0D6-FFFD-482E-ACAD-BCC0A753B68B}"/>
    <dgm:cxn modelId="{9F50675E-38F6-4DA5-98D3-B2362CFCEC14}" type="presOf" srcId="{9DEE4B33-CE44-4EC5-B01A-3107F09D46F9}" destId="{8941A340-9891-4BAF-A128-931C310CA038}" srcOrd="0" destOrd="0" presId="urn:microsoft.com/office/officeart/2005/8/layout/cycle8"/>
    <dgm:cxn modelId="{FFE1D661-7494-45B0-85BF-764527226253}" type="presOf" srcId="{84F966E6-8B1E-4E46-ACC7-1D5543E5939C}" destId="{EE5B301C-618D-41C6-B0DD-369E6D8E7B2D}" srcOrd="1" destOrd="0" presId="urn:microsoft.com/office/officeart/2005/8/layout/cycle8"/>
    <dgm:cxn modelId="{E86A0974-AD0B-41F4-B884-FF9B2FA0A9A2}" srcId="{247A66C6-CDCC-4EA0-8BA8-E2713C0AFD56}" destId="{84F966E6-8B1E-4E46-ACC7-1D5543E5939C}" srcOrd="0" destOrd="0" parTransId="{4D27F816-4413-4F4C-80F9-B2C8CC777C00}" sibTransId="{B80805DC-02B3-491C-BAF3-936064E2BBCD}"/>
    <dgm:cxn modelId="{8791B378-B0C0-4B63-AC40-71971F4748A4}" type="presOf" srcId="{8595F302-2ED0-48AD-B1D2-ED782B8DBFAA}" destId="{353F4D1C-723E-4860-95AC-4DAD9F3F54D7}" srcOrd="1" destOrd="0" presId="urn:microsoft.com/office/officeart/2005/8/layout/cycle8"/>
    <dgm:cxn modelId="{3B61715A-6AAB-41C4-952E-C0A787B57DF2}" srcId="{247A66C6-CDCC-4EA0-8BA8-E2713C0AFD56}" destId="{78F6559E-75C5-43A2-922C-62385FF74D69}" srcOrd="1" destOrd="0" parTransId="{47FBCEB7-3669-450E-BA01-743781DFB456}" sibTransId="{15A59786-EC19-4ED5-8A92-B4046DBE98BA}"/>
    <dgm:cxn modelId="{FAB3167C-B056-46E2-A22D-1C49AB7FB32E}" type="presOf" srcId="{84F966E6-8B1E-4E46-ACC7-1D5543E5939C}" destId="{A69ACD6D-E6D2-476D-A137-F96D9EB14303}" srcOrd="0" destOrd="0" presId="urn:microsoft.com/office/officeart/2005/8/layout/cycle8"/>
    <dgm:cxn modelId="{75C0FB99-0270-4EFD-AB33-729F14525E48}" type="presOf" srcId="{78F6559E-75C5-43A2-922C-62385FF74D69}" destId="{5FF7EEE7-4C87-4F39-ADC2-03B7488479BE}" srcOrd="1" destOrd="0" presId="urn:microsoft.com/office/officeart/2005/8/layout/cycle8"/>
    <dgm:cxn modelId="{6C322F9A-D874-4EB5-B85D-00E92D3ADB63}" type="presOf" srcId="{9DEE4B33-CE44-4EC5-B01A-3107F09D46F9}" destId="{0D5A7D1B-6389-4F30-9249-2F84495F5446}" srcOrd="1" destOrd="0" presId="urn:microsoft.com/office/officeart/2005/8/layout/cycle8"/>
    <dgm:cxn modelId="{92D212A1-F0EB-44B2-A1AB-24A2BE2387C5}" type="presOf" srcId="{8595F302-2ED0-48AD-B1D2-ED782B8DBFAA}" destId="{3357EA04-455E-4B1E-991B-2E3488936B7B}" srcOrd="0" destOrd="0" presId="urn:microsoft.com/office/officeart/2005/8/layout/cycle8"/>
    <dgm:cxn modelId="{CBED7DAB-4B3F-4B17-A60D-5F3534EFB959}" type="presOf" srcId="{247A66C6-CDCC-4EA0-8BA8-E2713C0AFD56}" destId="{5D4DB62F-4522-4B1F-B2D5-1290F65429EF}" srcOrd="0" destOrd="0" presId="urn:microsoft.com/office/officeart/2005/8/layout/cycle8"/>
    <dgm:cxn modelId="{411EA1B9-0494-41D7-BEA4-7B6DDAE98607}" srcId="{247A66C6-CDCC-4EA0-8BA8-E2713C0AFD56}" destId="{9DEE4B33-CE44-4EC5-B01A-3107F09D46F9}" srcOrd="2" destOrd="0" parTransId="{9B7EEBD8-1030-4917-A644-6FB39D832BBF}" sibTransId="{E255890D-1C19-43C6-918A-1610C6B0EDC0}"/>
    <dgm:cxn modelId="{FD1AA7C4-F739-4C96-A6B1-BD6239C448CE}" type="presParOf" srcId="{5D4DB62F-4522-4B1F-B2D5-1290F65429EF}" destId="{A69ACD6D-E6D2-476D-A137-F96D9EB14303}" srcOrd="0" destOrd="0" presId="urn:microsoft.com/office/officeart/2005/8/layout/cycle8"/>
    <dgm:cxn modelId="{CBAAA826-C44E-4EB1-BE3A-D61DE06AE5C7}" type="presParOf" srcId="{5D4DB62F-4522-4B1F-B2D5-1290F65429EF}" destId="{0F33280B-5C05-40E4-A6C0-E97EB9BD7328}" srcOrd="1" destOrd="0" presId="urn:microsoft.com/office/officeart/2005/8/layout/cycle8"/>
    <dgm:cxn modelId="{8A3DBBDE-5FD4-45E3-B184-D2A8557F6EC2}" type="presParOf" srcId="{5D4DB62F-4522-4B1F-B2D5-1290F65429EF}" destId="{A8A54F0F-245C-4E1E-A76D-E8C663CA4039}" srcOrd="2" destOrd="0" presId="urn:microsoft.com/office/officeart/2005/8/layout/cycle8"/>
    <dgm:cxn modelId="{68CC80F8-88D2-4178-BE69-D7AD4EA1504E}" type="presParOf" srcId="{5D4DB62F-4522-4B1F-B2D5-1290F65429EF}" destId="{EE5B301C-618D-41C6-B0DD-369E6D8E7B2D}" srcOrd="3" destOrd="0" presId="urn:microsoft.com/office/officeart/2005/8/layout/cycle8"/>
    <dgm:cxn modelId="{60A582D4-540C-4FF6-A7A0-FBF9D3A9EB6B}" type="presParOf" srcId="{5D4DB62F-4522-4B1F-B2D5-1290F65429EF}" destId="{E87B22F9-F6B6-4543-A16B-E0F2DE1636C2}" srcOrd="4" destOrd="0" presId="urn:microsoft.com/office/officeart/2005/8/layout/cycle8"/>
    <dgm:cxn modelId="{23FF9EBC-DAB8-4D96-A276-2BE027F8692A}" type="presParOf" srcId="{5D4DB62F-4522-4B1F-B2D5-1290F65429EF}" destId="{1919669E-BAA1-46F3-8635-DD3395BA8E1F}" srcOrd="5" destOrd="0" presId="urn:microsoft.com/office/officeart/2005/8/layout/cycle8"/>
    <dgm:cxn modelId="{55546139-1E27-49BE-A13D-03E359F51903}" type="presParOf" srcId="{5D4DB62F-4522-4B1F-B2D5-1290F65429EF}" destId="{FE15D57A-55FF-4BF1-AEF7-D0686E902868}" srcOrd="6" destOrd="0" presId="urn:microsoft.com/office/officeart/2005/8/layout/cycle8"/>
    <dgm:cxn modelId="{CE4B6A40-BD8A-45E7-9F8E-FF7F37096508}" type="presParOf" srcId="{5D4DB62F-4522-4B1F-B2D5-1290F65429EF}" destId="{5FF7EEE7-4C87-4F39-ADC2-03B7488479BE}" srcOrd="7" destOrd="0" presId="urn:microsoft.com/office/officeart/2005/8/layout/cycle8"/>
    <dgm:cxn modelId="{4D9D602B-4AC1-4EC6-824D-386504697C9F}" type="presParOf" srcId="{5D4DB62F-4522-4B1F-B2D5-1290F65429EF}" destId="{8941A340-9891-4BAF-A128-931C310CA038}" srcOrd="8" destOrd="0" presId="urn:microsoft.com/office/officeart/2005/8/layout/cycle8"/>
    <dgm:cxn modelId="{0E7F5BC5-DFF0-49A0-8174-AD2656E38FE3}" type="presParOf" srcId="{5D4DB62F-4522-4B1F-B2D5-1290F65429EF}" destId="{738509F4-1CEC-4B1C-968C-C1161605DFCA}" srcOrd="9" destOrd="0" presId="urn:microsoft.com/office/officeart/2005/8/layout/cycle8"/>
    <dgm:cxn modelId="{68905567-4AFA-40E7-8E49-5C9023E61B61}" type="presParOf" srcId="{5D4DB62F-4522-4B1F-B2D5-1290F65429EF}" destId="{F09F2AAE-79FB-407C-9132-D0009FBB63D8}" srcOrd="10" destOrd="0" presId="urn:microsoft.com/office/officeart/2005/8/layout/cycle8"/>
    <dgm:cxn modelId="{8BD0B653-53A9-4A91-9F4C-A5845D029643}" type="presParOf" srcId="{5D4DB62F-4522-4B1F-B2D5-1290F65429EF}" destId="{0D5A7D1B-6389-4F30-9249-2F84495F5446}" srcOrd="11" destOrd="0" presId="urn:microsoft.com/office/officeart/2005/8/layout/cycle8"/>
    <dgm:cxn modelId="{D0A8C987-9313-4F01-BCF4-83E98BA9565F}" type="presParOf" srcId="{5D4DB62F-4522-4B1F-B2D5-1290F65429EF}" destId="{3357EA04-455E-4B1E-991B-2E3488936B7B}" srcOrd="12" destOrd="0" presId="urn:microsoft.com/office/officeart/2005/8/layout/cycle8"/>
    <dgm:cxn modelId="{497B6CBA-2CD0-4BEF-837A-A11DE07F5C1D}" type="presParOf" srcId="{5D4DB62F-4522-4B1F-B2D5-1290F65429EF}" destId="{B4607541-BB74-43E2-B70E-CB0211159295}" srcOrd="13" destOrd="0" presId="urn:microsoft.com/office/officeart/2005/8/layout/cycle8"/>
    <dgm:cxn modelId="{4DAF334C-8F6E-442C-B7CF-5C87FCCF6C6F}" type="presParOf" srcId="{5D4DB62F-4522-4B1F-B2D5-1290F65429EF}" destId="{28C8A3F7-542D-4971-BC90-16370BD7C9CD}" srcOrd="14" destOrd="0" presId="urn:microsoft.com/office/officeart/2005/8/layout/cycle8"/>
    <dgm:cxn modelId="{5E93E80C-C0A9-4FDD-8072-C0BAC7C443C5}" type="presParOf" srcId="{5D4DB62F-4522-4B1F-B2D5-1290F65429EF}" destId="{353F4D1C-723E-4860-95AC-4DAD9F3F54D7}" srcOrd="15" destOrd="0" presId="urn:microsoft.com/office/officeart/2005/8/layout/cycle8"/>
    <dgm:cxn modelId="{43052B8C-8BA3-48BE-BBFA-5B9F23C83C05}" type="presParOf" srcId="{5D4DB62F-4522-4B1F-B2D5-1290F65429EF}" destId="{DAE008E2-7640-487F-A459-41277DA93E61}" srcOrd="16" destOrd="0" presId="urn:microsoft.com/office/officeart/2005/8/layout/cycle8"/>
    <dgm:cxn modelId="{D5BDFB44-5E6C-49B6-A650-22F70A096301}" type="presParOf" srcId="{5D4DB62F-4522-4B1F-B2D5-1290F65429EF}" destId="{E61604DB-EFF4-47AD-A71D-9A90D843F8E1}" srcOrd="17" destOrd="0" presId="urn:microsoft.com/office/officeart/2005/8/layout/cycle8"/>
    <dgm:cxn modelId="{4AC397CC-7710-4830-8ED4-9777B7976B10}" type="presParOf" srcId="{5D4DB62F-4522-4B1F-B2D5-1290F65429EF}" destId="{841F5041-A07D-4F74-A39F-3CA4F68277D5}" srcOrd="18" destOrd="0" presId="urn:microsoft.com/office/officeart/2005/8/layout/cycle8"/>
    <dgm:cxn modelId="{8C4A1067-C80B-43D4-8466-E39E9CD3F3CE}" type="presParOf" srcId="{5D4DB62F-4522-4B1F-B2D5-1290F65429EF}" destId="{1DB9ED03-D993-4FE8-B18B-21BA8CD5E328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9ACD6D-E6D2-476D-A137-F96D9EB14303}">
      <dsp:nvSpPr>
        <dsp:cNvPr id="0" name=""/>
        <dsp:cNvSpPr/>
      </dsp:nvSpPr>
      <dsp:spPr>
        <a:xfrm>
          <a:off x="3523281" y="254277"/>
          <a:ext cx="3655123" cy="3655123"/>
        </a:xfrm>
        <a:prstGeom prst="pie">
          <a:avLst>
            <a:gd name="adj1" fmla="val 1620000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kern="1200" dirty="0"/>
            <a:t>MKT</a:t>
          </a:r>
        </a:p>
      </dsp:txBody>
      <dsp:txXfrm>
        <a:off x="5463543" y="1011845"/>
        <a:ext cx="1348914" cy="1000807"/>
      </dsp:txXfrm>
    </dsp:sp>
    <dsp:sp modelId="{E87B22F9-F6B6-4543-A16B-E0F2DE1636C2}">
      <dsp:nvSpPr>
        <dsp:cNvPr id="0" name=""/>
        <dsp:cNvSpPr/>
      </dsp:nvSpPr>
      <dsp:spPr>
        <a:xfrm>
          <a:off x="3466663" y="312033"/>
          <a:ext cx="3768359" cy="3785027"/>
        </a:xfrm>
        <a:prstGeom prst="pie">
          <a:avLst>
            <a:gd name="adj1" fmla="val 0"/>
            <a:gd name="adj2" fmla="val 5400000"/>
          </a:avLst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kern="1200" dirty="0"/>
            <a:t>Produção</a:t>
          </a:r>
        </a:p>
      </dsp:txBody>
      <dsp:txXfrm>
        <a:off x="5467034" y="2276192"/>
        <a:ext cx="1390704" cy="1036376"/>
      </dsp:txXfrm>
    </dsp:sp>
    <dsp:sp modelId="{8941A340-9891-4BAF-A128-931C310CA038}">
      <dsp:nvSpPr>
        <dsp:cNvPr id="0" name=""/>
        <dsp:cNvSpPr/>
      </dsp:nvSpPr>
      <dsp:spPr>
        <a:xfrm>
          <a:off x="3317273" y="323309"/>
          <a:ext cx="3821724" cy="3762474"/>
        </a:xfrm>
        <a:prstGeom prst="pie">
          <a:avLst>
            <a:gd name="adj1" fmla="val 5400000"/>
            <a:gd name="adj2" fmla="val 10800000"/>
          </a:avLst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kern="1200" dirty="0"/>
            <a:t>Organização</a:t>
          </a:r>
        </a:p>
      </dsp:txBody>
      <dsp:txXfrm>
        <a:off x="3699901" y="2275765"/>
        <a:ext cx="1410398" cy="1030201"/>
      </dsp:txXfrm>
    </dsp:sp>
    <dsp:sp modelId="{3357EA04-455E-4B1E-991B-2E3488936B7B}">
      <dsp:nvSpPr>
        <dsp:cNvPr id="0" name=""/>
        <dsp:cNvSpPr/>
      </dsp:nvSpPr>
      <dsp:spPr>
        <a:xfrm>
          <a:off x="3293442" y="286515"/>
          <a:ext cx="3895119" cy="3564915"/>
        </a:xfrm>
        <a:prstGeom prst="pie">
          <a:avLst>
            <a:gd name="adj1" fmla="val 10800000"/>
            <a:gd name="adj2" fmla="val 1620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kern="1200" dirty="0"/>
            <a:t>Controle</a:t>
          </a:r>
        </a:p>
      </dsp:txBody>
      <dsp:txXfrm>
        <a:off x="3683418" y="1025386"/>
        <a:ext cx="1437484" cy="976107"/>
      </dsp:txXfrm>
    </dsp:sp>
    <dsp:sp modelId="{DAE008E2-7640-487F-A459-41277DA93E61}">
      <dsp:nvSpPr>
        <dsp:cNvPr id="0" name=""/>
        <dsp:cNvSpPr/>
      </dsp:nvSpPr>
      <dsp:spPr>
        <a:xfrm>
          <a:off x="3014096" y="-254394"/>
          <a:ext cx="4750799" cy="4672466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1604DB-EFF4-47AD-A71D-9A90D843F8E1}">
      <dsp:nvSpPr>
        <dsp:cNvPr id="0" name=""/>
        <dsp:cNvSpPr/>
      </dsp:nvSpPr>
      <dsp:spPr>
        <a:xfrm>
          <a:off x="2899428" y="-384064"/>
          <a:ext cx="4901715" cy="5175943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F5041-A07D-4F74-A39F-3CA4F68277D5}">
      <dsp:nvSpPr>
        <dsp:cNvPr id="0" name=""/>
        <dsp:cNvSpPr/>
      </dsp:nvSpPr>
      <dsp:spPr>
        <a:xfrm>
          <a:off x="2651975" y="-411844"/>
          <a:ext cx="5150680" cy="5231725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B9ED03-D993-4FE8-B18B-21BA8CD5E328}">
      <dsp:nvSpPr>
        <dsp:cNvPr id="0" name=""/>
        <dsp:cNvSpPr/>
      </dsp:nvSpPr>
      <dsp:spPr>
        <a:xfrm>
          <a:off x="2755012" y="-228635"/>
          <a:ext cx="4866594" cy="4295095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840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117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4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10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24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8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525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1490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227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7918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8037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C0ECE-2DBA-4ACE-9836-432702F7485F}" type="datetimeFigureOut">
              <a:rPr lang="pt-BR" smtClean="0"/>
              <a:t>18/03/2022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59FDF-6BF0-4D98-92B4-2B118AE5AF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447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2860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dirty="0"/>
              <a:t>Arranjos Produtivos Solidários </a:t>
            </a:r>
            <a:br>
              <a:rPr lang="pt-BR" dirty="0"/>
            </a:br>
            <a:r>
              <a:rPr lang="pt-BR" dirty="0"/>
              <a:t>&amp; </a:t>
            </a:r>
            <a:br>
              <a:rPr lang="pt-BR" dirty="0"/>
            </a:br>
            <a:r>
              <a:rPr lang="pt-BR" dirty="0"/>
              <a:t>Desenvolvimento Territoriais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897474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pt-BR" sz="5400" dirty="0"/>
              <a:t>Redes Produtivas e de Apoio da</a:t>
            </a:r>
          </a:p>
          <a:p>
            <a:r>
              <a:rPr lang="pt-BR" sz="5400" dirty="0"/>
              <a:t>Economia Solidária</a:t>
            </a:r>
          </a:p>
        </p:txBody>
      </p:sp>
      <p:sp>
        <p:nvSpPr>
          <p:cNvPr id="4" name="Retângulo 3"/>
          <p:cNvSpPr/>
          <p:nvPr/>
        </p:nvSpPr>
        <p:spPr>
          <a:xfrm rot="16200000">
            <a:off x="-1979723" y="2962848"/>
            <a:ext cx="569380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Elementos de sistematização</a:t>
            </a:r>
          </a:p>
        </p:txBody>
      </p:sp>
    </p:spTree>
    <p:extLst>
      <p:ext uri="{BB962C8B-B14F-4D97-AF65-F5344CB8AC3E}">
        <p14:creationId xmlns:p14="http://schemas.microsoft.com/office/powerpoint/2010/main" val="263622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pt-BR" b="1" dirty="0"/>
              <a:t>Conceitos relevantes presentes nas Redes de Apoio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13645"/>
            <a:ext cx="10515600" cy="4863318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Produção Agroecológica Integrada e Sustentável </a:t>
            </a:r>
          </a:p>
          <a:p>
            <a:r>
              <a:rPr lang="pt-BR" dirty="0"/>
              <a:t>Manejo sustentável</a:t>
            </a:r>
          </a:p>
          <a:p>
            <a:r>
              <a:rPr lang="pt-BR" dirty="0"/>
              <a:t>Assessoria técnica</a:t>
            </a:r>
          </a:p>
          <a:p>
            <a:r>
              <a:rPr lang="pt-BR" dirty="0"/>
              <a:t>Arranjos produtivos organizacionais territoriais</a:t>
            </a:r>
          </a:p>
          <a:p>
            <a:r>
              <a:rPr lang="pt-BR" dirty="0"/>
              <a:t>Cadeias produtivas solidária</a:t>
            </a:r>
          </a:p>
          <a:p>
            <a:r>
              <a:rPr lang="pt-BR" dirty="0"/>
              <a:t>Cadeia produtiva orgânica (leite)</a:t>
            </a:r>
          </a:p>
          <a:p>
            <a:r>
              <a:rPr lang="pt-BR" dirty="0"/>
              <a:t>Cadeia logística (Ecovida –Sul)</a:t>
            </a:r>
          </a:p>
          <a:p>
            <a:r>
              <a:rPr lang="pt-BR" dirty="0"/>
              <a:t>Rede </a:t>
            </a:r>
            <a:r>
              <a:rPr lang="pt-BR" dirty="0" err="1"/>
              <a:t>Ecovida</a:t>
            </a:r>
            <a:r>
              <a:rPr lang="pt-BR" dirty="0"/>
              <a:t>/Selo de certificação </a:t>
            </a:r>
            <a:r>
              <a:rPr lang="pt-BR" dirty="0" err="1"/>
              <a:t>Ecovida</a:t>
            </a:r>
            <a:endParaRPr lang="pt-BR" dirty="0"/>
          </a:p>
          <a:p>
            <a:r>
              <a:rPr lang="pt-BR" dirty="0"/>
              <a:t>Superar o modelo produtivo tradicional – produção extensiva baseada no uso de agrotóxicos, grãos transgênicos e condição ambiental ruim</a:t>
            </a:r>
          </a:p>
          <a:p>
            <a:r>
              <a:rPr lang="pt-BR" dirty="0"/>
              <a:t>Cadeias produtivas populares (cultura) </a:t>
            </a:r>
          </a:p>
          <a:p>
            <a:pPr marL="0" indent="0">
              <a:buNone/>
            </a:pPr>
            <a:endParaRPr lang="pt-BR" dirty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180620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Cadeias produtivas solidárias</a:t>
            </a:r>
            <a:br>
              <a:rPr lang="pt-BR" b="1" dirty="0"/>
            </a:b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Organização de iniciativas econômicas viabilizando a articulação dos empreendimentos em redes de cooperação </a:t>
            </a:r>
            <a:r>
              <a:rPr lang="pt-BR" dirty="0">
                <a:solidFill>
                  <a:srgbClr val="FF0000"/>
                </a:solidFill>
              </a:rPr>
              <a:t>por produto</a:t>
            </a:r>
            <a:r>
              <a:rPr lang="pt-BR" dirty="0"/>
              <a:t>. Quando esta articulação de empreendimentos abrange diferentes elos de uma mesma cadeia produtiva, trata-se de uma cadeia produtiva solidária. Desse modo, a produção e a comercialização de produtos são realizadas entre empreendimentos econômicos solidários, mantendo-se, assim, os princípios de cooperação e solidariedade desde a produção de matérias primas até a comercialização do produto final.</a:t>
            </a:r>
          </a:p>
          <a:p>
            <a:r>
              <a:rPr lang="pt-BR" dirty="0"/>
              <a:t>Cadernos – Termo de Referência nº3 pg.15</a:t>
            </a:r>
          </a:p>
        </p:txBody>
      </p:sp>
    </p:spTree>
    <p:extLst>
      <p:ext uri="{BB962C8B-B14F-4D97-AF65-F5344CB8AC3E}">
        <p14:creationId xmlns:p14="http://schemas.microsoft.com/office/powerpoint/2010/main" val="4157205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Assessoria técnica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29556"/>
            <a:ext cx="10515600" cy="4997002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Ações compreendidas pelas assessorias técnicas:</a:t>
            </a:r>
          </a:p>
          <a:p>
            <a:pPr lvl="1"/>
            <a:r>
              <a:rPr lang="pt-BR" dirty="0"/>
              <a:t>Diagnóstico e planejamento estratégico participativo</a:t>
            </a:r>
          </a:p>
          <a:p>
            <a:pPr lvl="1"/>
            <a:r>
              <a:rPr lang="pt-BR" dirty="0"/>
              <a:t>Análise de viabilidade econômica do empreendimento</a:t>
            </a:r>
          </a:p>
          <a:p>
            <a:pPr lvl="1"/>
            <a:r>
              <a:rPr lang="pt-BR" dirty="0"/>
              <a:t>Plano de sustentabilidade econômica</a:t>
            </a:r>
          </a:p>
          <a:p>
            <a:pPr lvl="1"/>
            <a:r>
              <a:rPr lang="pt-BR" dirty="0"/>
              <a:t>Projetos para captação de recursos</a:t>
            </a:r>
          </a:p>
          <a:p>
            <a:pPr lvl="1"/>
            <a:r>
              <a:rPr lang="pt-BR" dirty="0"/>
              <a:t>Atuação em redes de cooperação e formação de cadeias produtivas solidárias</a:t>
            </a:r>
          </a:p>
          <a:p>
            <a:pPr lvl="1"/>
            <a:r>
              <a:rPr lang="pt-BR" dirty="0"/>
              <a:t>Plano de cadeias produtivas</a:t>
            </a:r>
          </a:p>
          <a:p>
            <a:pPr lvl="1"/>
            <a:r>
              <a:rPr lang="pt-BR" dirty="0"/>
              <a:t>Formação/educação para a autogestão, economia solidária e temas específicas</a:t>
            </a:r>
          </a:p>
          <a:p>
            <a:pPr lvl="1"/>
            <a:r>
              <a:rPr lang="pt-BR" dirty="0"/>
              <a:t>Produção, comercialização e consumo</a:t>
            </a:r>
          </a:p>
          <a:p>
            <a:pPr lvl="1"/>
            <a:r>
              <a:rPr lang="pt-BR" dirty="0"/>
              <a:t>Análise da realidade e da conjuntura local, regional, nacional e internacional</a:t>
            </a:r>
          </a:p>
          <a:p>
            <a:pPr lvl="1"/>
            <a:r>
              <a:rPr lang="pt-BR" dirty="0"/>
              <a:t>Aspectos jurídicos e tributários e</a:t>
            </a:r>
          </a:p>
          <a:p>
            <a:pPr lvl="1"/>
            <a:r>
              <a:rPr lang="pt-BR" dirty="0"/>
              <a:t>Aspectos contábeis e financeiros.</a:t>
            </a:r>
          </a:p>
          <a:p>
            <a:pPr marL="457200" lvl="1" indent="0">
              <a:buNone/>
            </a:pPr>
            <a:r>
              <a:rPr lang="pt-BR" dirty="0"/>
              <a:t>Caderno Termo de Referência nº3 P19</a:t>
            </a:r>
          </a:p>
          <a:p>
            <a:pPr marL="457200" lvl="1" indent="0">
              <a:buNone/>
            </a:pPr>
            <a:r>
              <a:rPr lang="pt-BR" dirty="0"/>
              <a:t>Plano de vida da rede (objetivos, metas e produtos e a estrutura organizacional) CTR 3 P.24</a:t>
            </a:r>
          </a:p>
        </p:txBody>
      </p:sp>
    </p:spTree>
    <p:extLst>
      <p:ext uri="{BB962C8B-B14F-4D97-AF65-F5344CB8AC3E}">
        <p14:creationId xmlns:p14="http://schemas.microsoft.com/office/powerpoint/2010/main" val="840971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Arranjos econômicos territoriais ou setoriais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Planos de redes em Cadeia produtiva ou Arranjos Econômicos Territoriais ou Setoriais</a:t>
            </a:r>
          </a:p>
          <a:p>
            <a:r>
              <a:rPr lang="pt-BR" dirty="0"/>
              <a:t>Objetivos: </a:t>
            </a:r>
          </a:p>
          <a:p>
            <a:r>
              <a:rPr lang="pt-BR" dirty="0"/>
              <a:t>Mobilizar os atores envolvidos com a cadeia produtiva, arranjo territoriais ou setoriais(produtores, executores, financiadores e compradores)</a:t>
            </a:r>
          </a:p>
          <a:p>
            <a:r>
              <a:rPr lang="pt-BR" dirty="0"/>
              <a:t>Descrever a estrutura produtiva, arranjos territoriais ou setoriais</a:t>
            </a:r>
          </a:p>
          <a:p>
            <a:r>
              <a:rPr lang="pt-BR" dirty="0"/>
              <a:t>Descrever o funcionamento da cadeia produtiva, arranjos territoriais ou setoriais no território ou outro espaço geográfico;</a:t>
            </a:r>
          </a:p>
          <a:p>
            <a:r>
              <a:rPr lang="pt-BR" dirty="0"/>
              <a:t>Apresentar propostas de reorganização da cadeia produtiva, arranjos territoriais ou setoriais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653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Plano de sustentabilidade econômica de EES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Um Plano de sustentabilidade econômica deve corresponder a operações e a um horizonte temporal bem concreto, ou seja, deve especificar bem claramente as ações a serem executadas e em quais períodos de tempo. Ele pode prever ações nas seguintes áreas:</a:t>
            </a:r>
          </a:p>
          <a:p>
            <a:r>
              <a:rPr lang="pt-BR" dirty="0">
                <a:solidFill>
                  <a:srgbClr val="FF0000"/>
                </a:solidFill>
              </a:rPr>
              <a:t>Marketing </a:t>
            </a:r>
            <a:r>
              <a:rPr lang="pt-BR" dirty="0"/>
              <a:t>– envolvendo o dimensionamento do mercado e a da demanda; a situação da concorrência; a quantidade estimada anula de vendas, estimativa de preços de venda; a elaboração de estratégias de </a:t>
            </a:r>
            <a:r>
              <a:rPr lang="pt-BR" dirty="0" err="1"/>
              <a:t>Mkt</a:t>
            </a:r>
            <a:r>
              <a:rPr lang="pt-BR" dirty="0"/>
              <a:t> dos produtos;</a:t>
            </a:r>
          </a:p>
          <a:p>
            <a:r>
              <a:rPr lang="pt-BR" dirty="0">
                <a:solidFill>
                  <a:srgbClr val="FF0000"/>
                </a:solidFill>
              </a:rPr>
              <a:t>Produção </a:t>
            </a:r>
            <a:r>
              <a:rPr lang="pt-BR" dirty="0"/>
              <a:t>– buscando determinar a capacidade produtiva; as máquinas e equipamentos necessários; a localização; o layout; as especificações e os requisitos operacionais  de qualidade; os custos de produção</a:t>
            </a:r>
          </a:p>
        </p:txBody>
      </p:sp>
    </p:spTree>
    <p:extLst>
      <p:ext uri="{BB962C8B-B14F-4D97-AF65-F5344CB8AC3E}">
        <p14:creationId xmlns:p14="http://schemas.microsoft.com/office/powerpoint/2010/main" val="1913926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Plano de sustentabilidade econômica de EES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E ainda:</a:t>
            </a:r>
          </a:p>
          <a:p>
            <a:r>
              <a:rPr lang="pt-BR" dirty="0">
                <a:solidFill>
                  <a:srgbClr val="FF0000"/>
                </a:solidFill>
              </a:rPr>
              <a:t>Organização e gestão</a:t>
            </a:r>
            <a:r>
              <a:rPr lang="pt-BR" dirty="0"/>
              <a:t>: estabelecendo a forma de organização do empreendimento (jurídico, organizacional e operacional) bem como os conhecimentos, a capacitação necessária e o padrão da equipe; e</a:t>
            </a:r>
          </a:p>
          <a:p>
            <a:r>
              <a:rPr lang="pt-BR" dirty="0">
                <a:solidFill>
                  <a:srgbClr val="FF0000"/>
                </a:solidFill>
              </a:rPr>
              <a:t>Controle econômico e financeiro</a:t>
            </a:r>
            <a:r>
              <a:rPr lang="pt-BR" dirty="0"/>
              <a:t>: dimensionando o capital inicial necessário; a posição financeira (própria e do mercado); as possíveis fontes e formas de financiamento; as projeções de renda dos associados e desempenho financeiro</a:t>
            </a:r>
          </a:p>
        </p:txBody>
      </p:sp>
    </p:spTree>
    <p:extLst>
      <p:ext uri="{BB962C8B-B14F-4D97-AF65-F5344CB8AC3E}">
        <p14:creationId xmlns:p14="http://schemas.microsoft.com/office/powerpoint/2010/main" val="1881692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Plano de sustentabilidade econômica do empreendimento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86698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254580" y="3606084"/>
            <a:ext cx="18674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GESTÃO</a:t>
            </a:r>
          </a:p>
        </p:txBody>
      </p:sp>
    </p:spTree>
    <p:extLst>
      <p:ext uri="{BB962C8B-B14F-4D97-AF65-F5344CB8AC3E}">
        <p14:creationId xmlns:p14="http://schemas.microsoft.com/office/powerpoint/2010/main" val="1160797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Números da Economia solidária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19.700 Empreendimentos (cooperativas, associações de produtos e grupos informais)</a:t>
            </a:r>
          </a:p>
          <a:p>
            <a:r>
              <a:rPr lang="pt-BR" dirty="0"/>
              <a:t>50% formalizados (as cooperativas chegam a 75% formalizados)</a:t>
            </a:r>
          </a:p>
          <a:p>
            <a:r>
              <a:rPr lang="pt-BR" dirty="0"/>
              <a:t>Cooperativas entre 20 e 40 sócios</a:t>
            </a:r>
          </a:p>
          <a:p>
            <a:r>
              <a:rPr lang="pt-BR" dirty="0"/>
              <a:t>1,5 M. de pessoas</a:t>
            </a:r>
          </a:p>
          <a:p>
            <a:r>
              <a:rPr lang="pt-BR" dirty="0"/>
              <a:t>Agricultores familiares (70%), artesões, artistas, assentamentos da RA, catadores de material reciclável, garimpeiros, técnicos em serviços...</a:t>
            </a:r>
          </a:p>
          <a:p>
            <a:r>
              <a:rPr lang="pt-BR" dirty="0"/>
              <a:t>NE com 41%; SE  e Sul com 16% cada, Norte com 15%  e 12%  no CO</a:t>
            </a:r>
          </a:p>
        </p:txBody>
      </p:sp>
    </p:spTree>
    <p:extLst>
      <p:ext uri="{BB962C8B-B14F-4D97-AF65-F5344CB8AC3E}">
        <p14:creationId xmlns:p14="http://schemas.microsoft.com/office/powerpoint/2010/main" val="3967304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Economia Solidária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371073"/>
            <a:ext cx="10515600" cy="4351338"/>
          </a:xfrm>
        </p:spPr>
        <p:txBody>
          <a:bodyPr/>
          <a:lstStyle/>
          <a:p>
            <a:r>
              <a:rPr lang="pt-BR" dirty="0"/>
              <a:t>É um novo paradigma e/ou modelo de desenvolvimento que tem por fundamentos:</a:t>
            </a:r>
          </a:p>
          <a:p>
            <a:pPr lvl="1"/>
            <a:r>
              <a:rPr lang="pt-BR" dirty="0"/>
              <a:t>“um modelo de produção, comercialização, finanças e consumo que privilegia a </a:t>
            </a:r>
            <a:r>
              <a:rPr lang="pt-BR" b="1" dirty="0">
                <a:solidFill>
                  <a:srgbClr val="FF0000"/>
                </a:solidFill>
              </a:rPr>
              <a:t>autogestão</a:t>
            </a:r>
            <a:r>
              <a:rPr lang="pt-BR" dirty="0"/>
              <a:t>, a </a:t>
            </a:r>
            <a:r>
              <a:rPr lang="pt-BR" b="1" dirty="0">
                <a:solidFill>
                  <a:schemeClr val="accent1"/>
                </a:solidFill>
              </a:rPr>
              <a:t>cooperação</a:t>
            </a:r>
            <a:r>
              <a:rPr lang="pt-BR" dirty="0"/>
              <a:t>, o </a:t>
            </a:r>
            <a:r>
              <a:rPr lang="pt-BR" b="1" dirty="0">
                <a:solidFill>
                  <a:schemeClr val="accent2"/>
                </a:solidFill>
              </a:rPr>
              <a:t>desenvolvimento comunitário e humano</a:t>
            </a:r>
            <a:r>
              <a:rPr lang="pt-BR" dirty="0"/>
              <a:t>, a </a:t>
            </a:r>
            <a:r>
              <a:rPr lang="pt-BR" b="1" dirty="0">
                <a:solidFill>
                  <a:srgbClr val="7030A0"/>
                </a:solidFill>
              </a:rPr>
              <a:t>justiça social</a:t>
            </a:r>
            <a:r>
              <a:rPr lang="pt-BR" dirty="0"/>
              <a:t>, a </a:t>
            </a:r>
            <a:r>
              <a:rPr lang="pt-BR" b="1" dirty="0">
                <a:solidFill>
                  <a:srgbClr val="C00000"/>
                </a:solidFill>
              </a:rPr>
              <a:t>igualdade de gênero, raça, etnia</a:t>
            </a:r>
            <a:r>
              <a:rPr lang="pt-BR" dirty="0"/>
              <a:t>, </a:t>
            </a:r>
            <a:r>
              <a:rPr lang="pt-BR" dirty="0">
                <a:solidFill>
                  <a:srgbClr val="FF3399"/>
                </a:solidFill>
              </a:rPr>
              <a:t>a</a:t>
            </a:r>
            <a:r>
              <a:rPr lang="pt-BR" b="1" dirty="0">
                <a:solidFill>
                  <a:srgbClr val="FF3399"/>
                </a:solidFill>
              </a:rPr>
              <a:t>cesso igualitário à informação, ao conhecimento</a:t>
            </a:r>
            <a:r>
              <a:rPr lang="pt-BR" dirty="0"/>
              <a:t> e à </a:t>
            </a:r>
            <a:r>
              <a:rPr lang="pt-BR" b="1" dirty="0">
                <a:solidFill>
                  <a:srgbClr val="CCCC00"/>
                </a:solidFill>
              </a:rPr>
              <a:t>segurança alimentar</a:t>
            </a:r>
            <a:r>
              <a:rPr lang="pt-BR" dirty="0"/>
              <a:t>, </a:t>
            </a:r>
            <a:r>
              <a:rPr lang="pt-BR" b="1" dirty="0">
                <a:solidFill>
                  <a:srgbClr val="00B050"/>
                </a:solidFill>
              </a:rPr>
              <a:t>preservação dos recursos naturais</a:t>
            </a:r>
            <a:r>
              <a:rPr lang="pt-BR" b="1" dirty="0"/>
              <a:t> </a:t>
            </a:r>
            <a:r>
              <a:rPr lang="pt-BR" b="1" dirty="0">
                <a:solidFill>
                  <a:srgbClr val="00B050"/>
                </a:solidFill>
              </a:rPr>
              <a:t>pelo manejo sustentável</a:t>
            </a:r>
            <a:r>
              <a:rPr lang="pt-BR" dirty="0">
                <a:solidFill>
                  <a:srgbClr val="00B050"/>
                </a:solidFill>
              </a:rPr>
              <a:t> </a:t>
            </a:r>
            <a:r>
              <a:rPr lang="pt-BR" dirty="0"/>
              <a:t>e responsabilidade com as gerações, presente e futuro, construindo uma nova forma de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inclusão social </a:t>
            </a:r>
            <a:r>
              <a:rPr lang="pt-BR" dirty="0"/>
              <a:t>com a participação de todos (I CONAES, 2006)</a:t>
            </a:r>
          </a:p>
        </p:txBody>
      </p:sp>
      <p:sp>
        <p:nvSpPr>
          <p:cNvPr id="4" name="Seta para a esquerda 3"/>
          <p:cNvSpPr/>
          <p:nvPr/>
        </p:nvSpPr>
        <p:spPr>
          <a:xfrm rot="978716">
            <a:off x="11047422" y="5004958"/>
            <a:ext cx="978408" cy="484632"/>
          </a:xfrm>
          <a:prstGeom prst="leftArrow">
            <a:avLst>
              <a:gd name="adj1" fmla="val 6144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320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Empreendimentos Econômicos Solidários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793813"/>
            <a:ext cx="10515600" cy="4351338"/>
          </a:xfrm>
        </p:spPr>
        <p:txBody>
          <a:bodyPr/>
          <a:lstStyle/>
          <a:p>
            <a:r>
              <a:rPr lang="pt-BR" dirty="0"/>
              <a:t>São organizações coletivas, </a:t>
            </a:r>
            <a:r>
              <a:rPr lang="pt-BR" dirty="0" err="1"/>
              <a:t>supra-familiares</a:t>
            </a:r>
            <a:r>
              <a:rPr lang="pt-BR" dirty="0"/>
              <a:t>, cujos participantes ou sócios(as) são trabalhadores(as) dos meios urbano e rural que exercem coletivamente a gestão das atividades assim como a distribuição dos resultados, incluindo empreendimentos que estão em processo de implantação, e com diversos graus de formalização, prevalecendo a existência real ao registro legal.</a:t>
            </a:r>
          </a:p>
        </p:txBody>
      </p:sp>
    </p:spTree>
    <p:extLst>
      <p:ext uri="{BB962C8B-B14F-4D97-AF65-F5344CB8AC3E}">
        <p14:creationId xmlns:p14="http://schemas.microsoft.com/office/powerpoint/2010/main" val="1276543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Elementos do novo paradigma produtivo/EES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71223"/>
            <a:ext cx="10515600" cy="4605740"/>
          </a:xfrm>
        </p:spPr>
        <p:txBody>
          <a:bodyPr>
            <a:normAutofit fontScale="85000" lnSpcReduction="20000"/>
          </a:bodyPr>
          <a:lstStyle/>
          <a:p>
            <a:r>
              <a:rPr lang="pt-BR" dirty="0"/>
              <a:t>Agenda ambiental</a:t>
            </a:r>
          </a:p>
          <a:p>
            <a:r>
              <a:rPr lang="pt-BR" dirty="0"/>
              <a:t>O bem viver</a:t>
            </a:r>
          </a:p>
          <a:p>
            <a:r>
              <a:rPr lang="pt-BR" dirty="0"/>
              <a:t>Colaboração</a:t>
            </a:r>
          </a:p>
          <a:p>
            <a:r>
              <a:rPr lang="pt-BR" dirty="0"/>
              <a:t>Corresponsabilidade</a:t>
            </a:r>
          </a:p>
          <a:p>
            <a:r>
              <a:rPr lang="pt-BR" dirty="0"/>
              <a:t>Governança democrática</a:t>
            </a:r>
          </a:p>
          <a:p>
            <a:r>
              <a:rPr lang="pt-BR" dirty="0"/>
              <a:t>Processos de desintermediação</a:t>
            </a:r>
          </a:p>
          <a:p>
            <a:r>
              <a:rPr lang="pt-BR" dirty="0"/>
              <a:t>Valorização do local</a:t>
            </a:r>
          </a:p>
          <a:p>
            <a:r>
              <a:rPr lang="pt-BR" dirty="0"/>
              <a:t>Inserção sociolaboral e geração de empregos verdes</a:t>
            </a:r>
          </a:p>
          <a:p>
            <a:r>
              <a:rPr lang="pt-BR" dirty="0"/>
              <a:t>Relações de trabalho baseadas em colaboração, respeito as diversidades e diferenças e remuneração digna</a:t>
            </a:r>
          </a:p>
          <a:p>
            <a:r>
              <a:rPr lang="pt-BR" dirty="0"/>
              <a:t>Empoderamento do jovem e da mulher</a:t>
            </a:r>
          </a:p>
          <a:p>
            <a:r>
              <a:rPr lang="pt-BR" dirty="0"/>
              <a:t>Emprego/trabalho decente</a:t>
            </a:r>
          </a:p>
        </p:txBody>
      </p:sp>
    </p:spTree>
    <p:extLst>
      <p:ext uri="{BB962C8B-B14F-4D97-AF65-F5344CB8AC3E}">
        <p14:creationId xmlns:p14="http://schemas.microsoft.com/office/powerpoint/2010/main" val="1389903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Trabalho decente - conceito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Trabalho Decente é o ponto de convergência dos quatro objetivos estratégicos da OIT: o respeito aos direitos no trabalho (em especial aqueles definidos como fundamentais pela Declaração Relativa aos Direitos e Princípios Fundamentais no Trabalho e seu seguimento adotada em 1998: (i) liberdade sindical  e reconhecimento efetivo do direito de negociação coletiva; (</a:t>
            </a:r>
            <a:r>
              <a:rPr lang="pt-BR" dirty="0" err="1"/>
              <a:t>ii</a:t>
            </a:r>
            <a:r>
              <a:rPr lang="pt-BR" dirty="0"/>
              <a:t>)eliminação de todas as formas de trabalho forçado; (</a:t>
            </a:r>
            <a:r>
              <a:rPr lang="pt-BR" dirty="0" err="1"/>
              <a:t>iii</a:t>
            </a:r>
            <a:r>
              <a:rPr lang="pt-BR" dirty="0"/>
              <a:t>) abolição efetiva do trabalho infantil; (</a:t>
            </a:r>
            <a:r>
              <a:rPr lang="pt-BR" dirty="0" err="1"/>
              <a:t>iv</a:t>
            </a:r>
            <a:r>
              <a:rPr lang="pt-BR" dirty="0"/>
              <a:t>) eliminação de todas as formas de discriminação em matéria de emprego e ocupação), a promoção do emprego produtivo e de qualidade, a extensão da proteção social e o fortalecimento do diálogo social.</a:t>
            </a:r>
          </a:p>
        </p:txBody>
      </p:sp>
    </p:spTree>
    <p:extLst>
      <p:ext uri="{BB962C8B-B14F-4D97-AF65-F5344CB8AC3E}">
        <p14:creationId xmlns:p14="http://schemas.microsoft.com/office/powerpoint/2010/main" val="3252791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Empreendimentos Econômicos Solidários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t-BR" dirty="0"/>
              <a:t>Os EES atuam sempre na dinâmica do Desenvolvimento Local (território) Sustentável Solidário.</a:t>
            </a:r>
          </a:p>
          <a:p>
            <a:r>
              <a:rPr lang="pt-BR" dirty="0"/>
              <a:t>O desenvolvimento sustentável tem sido concebido como alternativa ao atual padrão dominante de desenvolvimento econômico que promove a degradação ambiental e insegurança social e política ...deve propiciar a valorização das potencialidades e os sistemas endógenos de produção com base nas tecnologias sócias ...favorecendo a preservação dos valores culturais locais e de convivência com o meio ambiente.</a:t>
            </a:r>
          </a:p>
        </p:txBody>
      </p:sp>
    </p:spTree>
    <p:extLst>
      <p:ext uri="{BB962C8B-B14F-4D97-AF65-F5344CB8AC3E}">
        <p14:creationId xmlns:p14="http://schemas.microsoft.com/office/powerpoint/2010/main" val="930920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Conceito de Redes de Apoio aos EES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Articulações de apoio nas áreas de produção, comercialização e base de serviços (assessoria e consultoria técnica e de gestão) voltados para o desenvolvimento dos EES. São geralmente organizados em associações da sociedade civil independentes que articulam esforços e recursos em benefício da economia solidária. </a:t>
            </a:r>
          </a:p>
          <a:p>
            <a:r>
              <a:rPr lang="pt-BR" dirty="0"/>
              <a:t>Dentro de uma rede pode haver outras redes territoriais e cadeias produtivas e/ou de comercialização de produtos.</a:t>
            </a:r>
          </a:p>
          <a:p>
            <a:r>
              <a:rPr lang="pt-BR" dirty="0"/>
              <a:t>A rede se estrutura na prestação de serviços gerais específicos desde o fomento, incubação, assessorias, assistências técnicas e gestão voltadas para os EES (produtor individual, grupos de produção, associações de produtores, cooperativas, agroindústrias familiares, associações certificadoras, entre outras formas organizativas)</a:t>
            </a:r>
          </a:p>
        </p:txBody>
      </p:sp>
    </p:spTree>
    <p:extLst>
      <p:ext uri="{BB962C8B-B14F-4D97-AF65-F5344CB8AC3E}">
        <p14:creationId xmlns:p14="http://schemas.microsoft.com/office/powerpoint/2010/main" val="1180404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pt-BR" b="1" dirty="0"/>
              <a:t>Sistematização das redes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7882" y="1043190"/>
            <a:ext cx="10915918" cy="5718218"/>
          </a:xfrm>
        </p:spPr>
        <p:txBody>
          <a:bodyPr>
            <a:normAutofit fontScale="55000" lnSpcReduction="20000"/>
          </a:bodyPr>
          <a:lstStyle/>
          <a:p>
            <a:r>
              <a:rPr lang="pt-BR" b="1" u="sng" dirty="0"/>
              <a:t>Entidade      			Principal atividade desenvolvida			Localidade</a:t>
            </a:r>
          </a:p>
          <a:p>
            <a:r>
              <a:rPr lang="pt-BR" dirty="0" err="1"/>
              <a:t>Kairos</a:t>
            </a:r>
            <a:r>
              <a:rPr lang="pt-BR" dirty="0"/>
              <a:t>	    			Fortalecer o comércio justo e solidário		Nacional</a:t>
            </a:r>
          </a:p>
          <a:p>
            <a:r>
              <a:rPr lang="pt-BR" dirty="0" err="1"/>
              <a:t>Unicafes</a:t>
            </a:r>
            <a:r>
              <a:rPr lang="pt-BR" dirty="0"/>
              <a:t> Nacional			Desenvolvimento territorial			Nacional</a:t>
            </a:r>
          </a:p>
          <a:p>
            <a:r>
              <a:rPr lang="pt-BR" dirty="0" err="1"/>
              <a:t>Icoderus</a:t>
            </a:r>
            <a:r>
              <a:rPr lang="pt-BR" dirty="0"/>
              <a:t>				Comercialização solidária			SE</a:t>
            </a:r>
          </a:p>
          <a:p>
            <a:r>
              <a:rPr lang="pt-BR" dirty="0"/>
              <a:t>Centro Feminista 8 de março		Fortalecimento de empreendimentos		RN</a:t>
            </a:r>
          </a:p>
          <a:p>
            <a:r>
              <a:rPr lang="pt-BR" dirty="0"/>
              <a:t>Instituto Pauline Reichstul		Fortalecimento de empreendimentos		BH</a:t>
            </a:r>
          </a:p>
          <a:p>
            <a:r>
              <a:rPr lang="pt-BR" dirty="0"/>
              <a:t>Instituo Florestan Fernandes		Fortalecimento de empreendimentos		NE</a:t>
            </a:r>
          </a:p>
          <a:p>
            <a:r>
              <a:rPr lang="pt-BR" dirty="0" err="1"/>
              <a:t>Unicafes</a:t>
            </a:r>
            <a:r>
              <a:rPr lang="pt-BR" dirty="0"/>
              <a:t> Paraná			Fortalecimento de redes			PR</a:t>
            </a:r>
          </a:p>
          <a:p>
            <a:r>
              <a:rPr lang="pt-BR" dirty="0"/>
              <a:t>Centro de Capacitação Zumbi dos Palmares	Desenvolvimento sustentável Assentamentos		AL</a:t>
            </a:r>
          </a:p>
          <a:p>
            <a:r>
              <a:rPr lang="pt-BR" dirty="0"/>
              <a:t>CEADES				Fortalecimento de redes de cooperação		SC-oeste</a:t>
            </a:r>
          </a:p>
          <a:p>
            <a:r>
              <a:rPr lang="pt-BR" dirty="0"/>
              <a:t>CEAGRO - agroecologia		Fortalecimento de rede regional			PR</a:t>
            </a:r>
          </a:p>
          <a:p>
            <a:r>
              <a:rPr lang="pt-BR" dirty="0"/>
              <a:t>União popular de mulheres Campo Limpo	Fortalecimento de empreendimentos culturais		SP</a:t>
            </a:r>
          </a:p>
          <a:p>
            <a:r>
              <a:rPr lang="pt-BR" dirty="0" err="1"/>
              <a:t>Cefuria</a:t>
            </a:r>
            <a:r>
              <a:rPr lang="pt-BR" dirty="0"/>
              <a:t>				Fortalecimento de empreendimentos padarias		Curitiba</a:t>
            </a:r>
          </a:p>
          <a:p>
            <a:r>
              <a:rPr lang="pt-BR" dirty="0"/>
              <a:t>Rede Comercialização solidária-Maristas	Comercialização solidária			Nacional</a:t>
            </a:r>
          </a:p>
          <a:p>
            <a:r>
              <a:rPr lang="pt-BR" dirty="0"/>
              <a:t>Rede de Economia Solidária Feminista	Fortalecimento de empreendimentos		Nacional</a:t>
            </a:r>
          </a:p>
          <a:p>
            <a:r>
              <a:rPr lang="pt-BR" dirty="0"/>
              <a:t>Movimento de Organização Comunitária	Comercialização solidária			BA</a:t>
            </a:r>
          </a:p>
          <a:p>
            <a:r>
              <a:rPr lang="pt-BR" dirty="0"/>
              <a:t>Terra Livre - Juventude Rural		Rede de cooperação solidária juvenil		NE</a:t>
            </a:r>
          </a:p>
          <a:p>
            <a:r>
              <a:rPr lang="pt-BR" dirty="0" err="1"/>
              <a:t>Assocene</a:t>
            </a:r>
            <a:r>
              <a:rPr lang="pt-BR" dirty="0"/>
              <a:t>			Fortalecimento de redes			NE</a:t>
            </a:r>
          </a:p>
          <a:p>
            <a:r>
              <a:rPr lang="pt-BR" dirty="0"/>
              <a:t>UNISOL				Desenvolvimento territorial			Nacional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5927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4958366" y="2614410"/>
            <a:ext cx="1571222" cy="1519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Redes de Produção</a:t>
            </a:r>
          </a:p>
          <a:p>
            <a:pPr algn="ctr"/>
            <a:r>
              <a:rPr lang="pt-BR" b="1" dirty="0"/>
              <a:t>(Ex.)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8069681" y="40647"/>
            <a:ext cx="419403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b="1" dirty="0" err="1"/>
              <a:t>Guayí</a:t>
            </a:r>
            <a:r>
              <a:rPr lang="pt-BR" b="1" dirty="0"/>
              <a:t> </a:t>
            </a:r>
            <a:r>
              <a:rPr lang="pt-BR" dirty="0"/>
              <a:t>– Rede de Economia</a:t>
            </a:r>
          </a:p>
          <a:p>
            <a:pPr algn="just"/>
            <a:r>
              <a:rPr lang="pt-BR" dirty="0"/>
              <a:t>Solidária Feminista (160 EES) - </a:t>
            </a:r>
            <a:r>
              <a:rPr lang="pt-BR" dirty="0">
                <a:solidFill>
                  <a:srgbClr val="FF0000"/>
                </a:solidFill>
              </a:rPr>
              <a:t>nacional</a:t>
            </a:r>
          </a:p>
          <a:p>
            <a:pPr algn="just"/>
            <a:r>
              <a:rPr lang="pt-BR" dirty="0"/>
              <a:t>Fortalecimento dos EES através</a:t>
            </a:r>
          </a:p>
          <a:p>
            <a:pPr algn="just"/>
            <a:r>
              <a:rPr lang="pt-BR" dirty="0"/>
              <a:t>Qualificação e viabilidade econômica</a:t>
            </a:r>
          </a:p>
          <a:p>
            <a:pPr algn="just"/>
            <a:r>
              <a:rPr lang="pt-BR" dirty="0"/>
              <a:t>Fortalecimento produtivo/rede de serviços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088119" y="1883774"/>
            <a:ext cx="364048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ASSOCENE –</a:t>
            </a:r>
            <a:r>
              <a:rPr lang="pt-BR" dirty="0"/>
              <a:t>Assoc.de orientação às</a:t>
            </a:r>
          </a:p>
          <a:p>
            <a:r>
              <a:rPr lang="pt-BR" dirty="0"/>
              <a:t>Cooperativas do </a:t>
            </a:r>
            <a:r>
              <a:rPr lang="pt-BR" dirty="0">
                <a:solidFill>
                  <a:srgbClr val="FF0000"/>
                </a:solidFill>
              </a:rPr>
              <a:t>NE</a:t>
            </a:r>
            <a:r>
              <a:rPr lang="pt-BR" dirty="0"/>
              <a:t>- AF</a:t>
            </a:r>
          </a:p>
          <a:p>
            <a:r>
              <a:rPr lang="pt-BR" dirty="0"/>
              <a:t>Planos de cadeias produtivas</a:t>
            </a:r>
          </a:p>
          <a:p>
            <a:r>
              <a:rPr lang="pt-BR" dirty="0"/>
              <a:t>Arranjos produtivos</a:t>
            </a:r>
          </a:p>
          <a:p>
            <a:r>
              <a:rPr lang="pt-BR" dirty="0"/>
              <a:t>organizacionais territoriais</a:t>
            </a:r>
          </a:p>
          <a:p>
            <a:r>
              <a:rPr lang="pt-BR" b="1" dirty="0"/>
              <a:t>Produção agroecológica Integrada e </a:t>
            </a:r>
          </a:p>
          <a:p>
            <a:r>
              <a:rPr lang="pt-BR" b="1" dirty="0"/>
              <a:t>sustentável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8100997" y="4061782"/>
            <a:ext cx="3086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Centro Feminista 8 de março</a:t>
            </a:r>
          </a:p>
          <a:p>
            <a:r>
              <a:rPr lang="pt-BR" dirty="0"/>
              <a:t>Entre terra e mar</a:t>
            </a:r>
          </a:p>
          <a:p>
            <a:r>
              <a:rPr lang="pt-BR" dirty="0"/>
              <a:t>Design, criatividade artesanato</a:t>
            </a:r>
          </a:p>
          <a:p>
            <a:r>
              <a:rPr lang="pt-BR" dirty="0"/>
              <a:t>Beneficiamento de pescado </a:t>
            </a:r>
            <a:r>
              <a:rPr lang="pt-BR" dirty="0">
                <a:solidFill>
                  <a:srgbClr val="FF0000"/>
                </a:solidFill>
              </a:rPr>
              <a:t>RN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15154" y="4842783"/>
            <a:ext cx="22453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Instituto Pauline</a:t>
            </a:r>
          </a:p>
          <a:p>
            <a:r>
              <a:rPr lang="pt-BR" b="1" dirty="0"/>
              <a:t>Reichstul </a:t>
            </a:r>
            <a:r>
              <a:rPr lang="pt-BR" dirty="0">
                <a:solidFill>
                  <a:srgbClr val="FF0000"/>
                </a:solidFill>
              </a:rPr>
              <a:t>BH</a:t>
            </a:r>
          </a:p>
          <a:p>
            <a:r>
              <a:rPr lang="pt-BR" dirty="0"/>
              <a:t>Gestão produtiva</a:t>
            </a:r>
          </a:p>
          <a:p>
            <a:r>
              <a:rPr lang="pt-BR" dirty="0"/>
              <a:t>Planos de negócios</a:t>
            </a:r>
          </a:p>
          <a:p>
            <a:r>
              <a:rPr lang="pt-BR" dirty="0"/>
              <a:t>Formação Profissional</a:t>
            </a:r>
          </a:p>
          <a:p>
            <a:r>
              <a:rPr lang="pt-BR" dirty="0"/>
              <a:t>Capacitação técnica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515154" y="3256954"/>
            <a:ext cx="33548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Centro de capacitação Zumbi dos</a:t>
            </a:r>
          </a:p>
          <a:p>
            <a:r>
              <a:rPr lang="pt-BR" b="1" dirty="0"/>
              <a:t>Palmares. </a:t>
            </a:r>
            <a:r>
              <a:rPr lang="pt-BR" dirty="0"/>
              <a:t>Produção em cadeias </a:t>
            </a:r>
          </a:p>
          <a:p>
            <a:r>
              <a:rPr lang="pt-BR" dirty="0"/>
              <a:t>Produtivas e processamentos</a:t>
            </a:r>
          </a:p>
          <a:p>
            <a:r>
              <a:rPr lang="pt-BR" dirty="0"/>
              <a:t>produtividade primária em </a:t>
            </a:r>
            <a:r>
              <a:rPr lang="pt-BR" dirty="0" err="1"/>
              <a:t>assen</a:t>
            </a:r>
            <a:r>
              <a:rPr lang="pt-BR" dirty="0"/>
              <a:t>-</a:t>
            </a:r>
          </a:p>
          <a:p>
            <a:r>
              <a:rPr lang="pt-BR" dirty="0" err="1"/>
              <a:t>tamentos</a:t>
            </a:r>
            <a:r>
              <a:rPr lang="pt-BR" dirty="0"/>
              <a:t>-</a:t>
            </a:r>
            <a:r>
              <a:rPr lang="pt-BR" dirty="0">
                <a:solidFill>
                  <a:srgbClr val="FF0000"/>
                </a:solidFill>
              </a:rPr>
              <a:t>Alagoas</a:t>
            </a:r>
          </a:p>
          <a:p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15154" y="1739635"/>
            <a:ext cx="27737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CEADES </a:t>
            </a:r>
            <a:r>
              <a:rPr lang="pt-BR" dirty="0"/>
              <a:t>– </a:t>
            </a:r>
            <a:r>
              <a:rPr lang="pt-BR" dirty="0">
                <a:solidFill>
                  <a:srgbClr val="FF0000"/>
                </a:solidFill>
              </a:rPr>
              <a:t>SC/oeste</a:t>
            </a:r>
          </a:p>
          <a:p>
            <a:r>
              <a:rPr lang="pt-BR" dirty="0"/>
              <a:t>Planejamento de produção</a:t>
            </a:r>
            <a:r>
              <a:rPr lang="pt-BR" dirty="0">
                <a:solidFill>
                  <a:srgbClr val="FF0000"/>
                </a:solidFill>
              </a:rPr>
              <a:t>,</a:t>
            </a:r>
          </a:p>
          <a:p>
            <a:r>
              <a:rPr lang="pt-BR" dirty="0"/>
              <a:t>Custos, layout, qualidade e</a:t>
            </a:r>
          </a:p>
          <a:p>
            <a:r>
              <a:rPr lang="pt-BR" dirty="0"/>
              <a:t>Capacidade produtiva</a:t>
            </a:r>
          </a:p>
          <a:p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8132169" y="5396780"/>
            <a:ext cx="35523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União Popular de Mulheres de</a:t>
            </a:r>
          </a:p>
          <a:p>
            <a:r>
              <a:rPr lang="pt-BR" dirty="0">
                <a:solidFill>
                  <a:srgbClr val="FF0000"/>
                </a:solidFill>
              </a:rPr>
              <a:t>Campo Limpo SP </a:t>
            </a:r>
            <a:r>
              <a:rPr lang="pt-BR" b="1" dirty="0"/>
              <a:t>– </a:t>
            </a:r>
            <a:r>
              <a:rPr lang="pt-BR" dirty="0"/>
              <a:t>produção</a:t>
            </a:r>
          </a:p>
          <a:p>
            <a:r>
              <a:rPr lang="pt-BR" dirty="0"/>
              <a:t>Cultural – alimentação, cultura e </a:t>
            </a:r>
          </a:p>
          <a:p>
            <a:r>
              <a:rPr lang="pt-BR" dirty="0"/>
              <a:t>Moda/cadeias produtivas populares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515154" y="138499"/>
            <a:ext cx="23095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CEFURIA –</a:t>
            </a:r>
            <a:r>
              <a:rPr lang="pt-BR" dirty="0">
                <a:solidFill>
                  <a:srgbClr val="FF0000"/>
                </a:solidFill>
              </a:rPr>
              <a:t>Curitiba</a:t>
            </a:r>
          </a:p>
          <a:p>
            <a:r>
              <a:rPr lang="pt-BR" dirty="0"/>
              <a:t>Padarias/Capacitação </a:t>
            </a:r>
          </a:p>
          <a:p>
            <a:r>
              <a:rPr lang="pt-BR" dirty="0"/>
              <a:t>Técnica, plano de</a:t>
            </a:r>
          </a:p>
          <a:p>
            <a:r>
              <a:rPr lang="pt-BR" dirty="0"/>
              <a:t>Sustentabilidade econ.</a:t>
            </a:r>
          </a:p>
        </p:txBody>
      </p:sp>
      <p:cxnSp>
        <p:nvCxnSpPr>
          <p:cNvPr id="48" name="Conector angulado 47"/>
          <p:cNvCxnSpPr>
            <a:stCxn id="2" idx="0"/>
          </p:cNvCxnSpPr>
          <p:nvPr/>
        </p:nvCxnSpPr>
        <p:spPr>
          <a:xfrm rot="5400000" flipH="1" flipV="1">
            <a:off x="5692556" y="308999"/>
            <a:ext cx="2356833" cy="2253990"/>
          </a:xfrm>
          <a:prstGeom prst="bentConnector3">
            <a:avLst>
              <a:gd name="adj1" fmla="val 10027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angulado 49"/>
          <p:cNvCxnSpPr>
            <a:stCxn id="2" idx="7"/>
          </p:cNvCxnSpPr>
          <p:nvPr/>
        </p:nvCxnSpPr>
        <p:spPr>
          <a:xfrm rot="5400000" flipH="1" flipV="1">
            <a:off x="6840534" y="1545332"/>
            <a:ext cx="750589" cy="183268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angulado 53"/>
          <p:cNvCxnSpPr>
            <a:stCxn id="2" idx="6"/>
          </p:cNvCxnSpPr>
          <p:nvPr/>
        </p:nvCxnSpPr>
        <p:spPr>
          <a:xfrm>
            <a:off x="6529588" y="3374264"/>
            <a:ext cx="1571409" cy="91440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angulado 55"/>
          <p:cNvCxnSpPr>
            <a:stCxn id="2" idx="5"/>
          </p:cNvCxnSpPr>
          <p:nvPr/>
        </p:nvCxnSpPr>
        <p:spPr>
          <a:xfrm rot="16200000" flipH="1">
            <a:off x="6376893" y="3834155"/>
            <a:ext cx="1677870" cy="183268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angulado 57"/>
          <p:cNvCxnSpPr>
            <a:stCxn id="2" idx="4"/>
          </p:cNvCxnSpPr>
          <p:nvPr/>
        </p:nvCxnSpPr>
        <p:spPr>
          <a:xfrm rot="5400000">
            <a:off x="3467090" y="2985224"/>
            <a:ext cx="1127994" cy="34257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angulado 61"/>
          <p:cNvCxnSpPr>
            <a:stCxn id="2" idx="1"/>
          </p:cNvCxnSpPr>
          <p:nvPr/>
        </p:nvCxnSpPr>
        <p:spPr>
          <a:xfrm rot="16200000" flipV="1">
            <a:off x="2560229" y="208728"/>
            <a:ext cx="2476358" cy="278011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angulado 63"/>
          <p:cNvCxnSpPr>
            <a:stCxn id="2" idx="2"/>
          </p:cNvCxnSpPr>
          <p:nvPr/>
        </p:nvCxnSpPr>
        <p:spPr>
          <a:xfrm rot="10800000">
            <a:off x="3288928" y="2253804"/>
            <a:ext cx="1669439" cy="112046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angulado 65"/>
          <p:cNvCxnSpPr>
            <a:stCxn id="2" idx="3"/>
          </p:cNvCxnSpPr>
          <p:nvPr/>
        </p:nvCxnSpPr>
        <p:spPr>
          <a:xfrm rot="5400000" flipH="1">
            <a:off x="4416593" y="3139689"/>
            <a:ext cx="1" cy="1543745"/>
          </a:xfrm>
          <a:prstGeom prst="bentConnector4">
            <a:avLst>
              <a:gd name="adj1" fmla="val -22860000000"/>
              <a:gd name="adj2" fmla="val 5745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ixaDeTexto 66"/>
          <p:cNvSpPr txBox="1"/>
          <p:nvPr/>
        </p:nvSpPr>
        <p:spPr>
          <a:xfrm>
            <a:off x="4031087" y="5652629"/>
            <a:ext cx="31912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/>
              <a:t>Unicafes</a:t>
            </a:r>
            <a:r>
              <a:rPr lang="pt-BR" b="1" dirty="0"/>
              <a:t>-nacional</a:t>
            </a:r>
          </a:p>
          <a:p>
            <a:r>
              <a:rPr lang="pt-BR" dirty="0"/>
              <a:t>Produção e organização de</a:t>
            </a:r>
          </a:p>
          <a:p>
            <a:r>
              <a:rPr lang="pt-BR" dirty="0"/>
              <a:t>Cooperativas/Planos de negócio</a:t>
            </a:r>
          </a:p>
        </p:txBody>
      </p:sp>
      <p:cxnSp>
        <p:nvCxnSpPr>
          <p:cNvPr id="69" name="Conector angulado 68"/>
          <p:cNvCxnSpPr/>
          <p:nvPr/>
        </p:nvCxnSpPr>
        <p:spPr>
          <a:xfrm rot="16200000" flipH="1">
            <a:off x="5217550" y="4768514"/>
            <a:ext cx="1658163" cy="24469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90134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1609</Words>
  <Application>Microsoft Office PowerPoint</Application>
  <PresentationFormat>Widescreen</PresentationFormat>
  <Paragraphs>151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do Office</vt:lpstr>
      <vt:lpstr>Arranjos Produtivos Solidários  &amp;  Desenvolvimento Territoriais</vt:lpstr>
      <vt:lpstr>Economia Solidária</vt:lpstr>
      <vt:lpstr>Empreendimentos Econômicos Solidários</vt:lpstr>
      <vt:lpstr>Elementos do novo paradigma produtivo/EES</vt:lpstr>
      <vt:lpstr>Trabalho decente - conceito</vt:lpstr>
      <vt:lpstr>Empreendimentos Econômicos Solidários</vt:lpstr>
      <vt:lpstr>Conceito de Redes de Apoio aos EES</vt:lpstr>
      <vt:lpstr>Sistematização das redes</vt:lpstr>
      <vt:lpstr>Apresentação do PowerPoint</vt:lpstr>
      <vt:lpstr>Conceitos relevantes presentes nas Redes de Apoio</vt:lpstr>
      <vt:lpstr>Cadeias produtivas solidárias </vt:lpstr>
      <vt:lpstr>Assessoria técnica </vt:lpstr>
      <vt:lpstr>Arranjos econômicos territoriais ou setoriais</vt:lpstr>
      <vt:lpstr>Plano de sustentabilidade econômica de EES</vt:lpstr>
      <vt:lpstr>Plano de sustentabilidade econômica de EES</vt:lpstr>
      <vt:lpstr>Plano de sustentabilidade econômica do empreendimento</vt:lpstr>
      <vt:lpstr>Números da Economia solidária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Arranjos produtivos solidários</dc:title>
  <dc:creator>Dimas Gonçalves</dc:creator>
  <cp:lastModifiedBy>Dimas Alcides Goncalves</cp:lastModifiedBy>
  <cp:revision>54</cp:revision>
  <dcterms:created xsi:type="dcterms:W3CDTF">2014-08-27T19:52:01Z</dcterms:created>
  <dcterms:modified xsi:type="dcterms:W3CDTF">2022-03-18T16:07:45Z</dcterms:modified>
</cp:coreProperties>
</file>